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92" r:id="rId2"/>
    <p:sldId id="393" r:id="rId3"/>
    <p:sldId id="395" r:id="rId4"/>
    <p:sldId id="396" r:id="rId5"/>
    <p:sldId id="436" r:id="rId6"/>
    <p:sldId id="398" r:id="rId7"/>
    <p:sldId id="400" r:id="rId8"/>
    <p:sldId id="401" r:id="rId9"/>
    <p:sldId id="438" r:id="rId10"/>
    <p:sldId id="672" r:id="rId11"/>
    <p:sldId id="673" r:id="rId12"/>
    <p:sldId id="674" r:id="rId13"/>
    <p:sldId id="265" r:id="rId14"/>
    <p:sldId id="309" r:id="rId15"/>
    <p:sldId id="312" r:id="rId16"/>
    <p:sldId id="314" r:id="rId17"/>
    <p:sldId id="315" r:id="rId18"/>
    <p:sldId id="498" r:id="rId19"/>
    <p:sldId id="499" r:id="rId20"/>
    <p:sldId id="500" r:id="rId21"/>
    <p:sldId id="282" r:id="rId22"/>
    <p:sldId id="283" r:id="rId23"/>
    <p:sldId id="506" r:id="rId24"/>
    <p:sldId id="507" r:id="rId25"/>
    <p:sldId id="509" r:id="rId26"/>
    <p:sldId id="512" r:id="rId27"/>
    <p:sldId id="513" r:id="rId28"/>
    <p:sldId id="515" r:id="rId29"/>
    <p:sldId id="622" r:id="rId30"/>
    <p:sldId id="623" r:id="rId31"/>
    <p:sldId id="624" r:id="rId32"/>
    <p:sldId id="284" r:id="rId33"/>
    <p:sldId id="285" r:id="rId34"/>
    <p:sldId id="286" r:id="rId35"/>
    <p:sldId id="289" r:id="rId36"/>
    <p:sldId id="544" r:id="rId37"/>
    <p:sldId id="545" r:id="rId38"/>
    <p:sldId id="547" r:id="rId39"/>
    <p:sldId id="549" r:id="rId40"/>
    <p:sldId id="535" r:id="rId41"/>
    <p:sldId id="536" r:id="rId42"/>
    <p:sldId id="538" r:id="rId43"/>
    <p:sldId id="539" r:id="rId44"/>
    <p:sldId id="540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4" Type="http://schemas.openxmlformats.org/officeDocument/2006/relationships/image" Target="../media/image4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1.wmf"/><Relationship Id="rId1" Type="http://schemas.openxmlformats.org/officeDocument/2006/relationships/image" Target="../media/image30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Relationship Id="rId4" Type="http://schemas.openxmlformats.org/officeDocument/2006/relationships/image" Target="../media/image48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2.wmf"/><Relationship Id="rId5" Type="http://schemas.openxmlformats.org/officeDocument/2006/relationships/image" Target="../media/image51.wmf"/><Relationship Id="rId4" Type="http://schemas.openxmlformats.org/officeDocument/2006/relationships/image" Target="../media/image46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7" Type="http://schemas.openxmlformats.org/officeDocument/2006/relationships/image" Target="../media/image80.wmf"/><Relationship Id="rId2" Type="http://schemas.openxmlformats.org/officeDocument/2006/relationships/image" Target="../media/image75.wmf"/><Relationship Id="rId1" Type="http://schemas.openxmlformats.org/officeDocument/2006/relationships/image" Target="../media/image74.wmf"/><Relationship Id="rId6" Type="http://schemas.openxmlformats.org/officeDocument/2006/relationships/image" Target="../media/image79.wmf"/><Relationship Id="rId5" Type="http://schemas.openxmlformats.org/officeDocument/2006/relationships/image" Target="../media/image78.wmf"/><Relationship Id="rId4" Type="http://schemas.openxmlformats.org/officeDocument/2006/relationships/image" Target="../media/image77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4.wmf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7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image" Target="../media/image89.wmf"/><Relationship Id="rId1" Type="http://schemas.openxmlformats.org/officeDocument/2006/relationships/image" Target="../media/image88.wmf"/><Relationship Id="rId6" Type="http://schemas.openxmlformats.org/officeDocument/2006/relationships/image" Target="../media/image86.wmf"/><Relationship Id="rId5" Type="http://schemas.openxmlformats.org/officeDocument/2006/relationships/image" Target="../media/image85.wmf"/><Relationship Id="rId4" Type="http://schemas.openxmlformats.org/officeDocument/2006/relationships/image" Target="../media/image9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4" Type="http://schemas.openxmlformats.org/officeDocument/2006/relationships/image" Target="../media/image86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5" Type="http://schemas.openxmlformats.org/officeDocument/2006/relationships/image" Target="../media/image20.wmf"/><Relationship Id="rId4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image" Target="../media/image22.wmf"/><Relationship Id="rId1" Type="http://schemas.openxmlformats.org/officeDocument/2006/relationships/image" Target="../media/image21.wmf"/><Relationship Id="rId4" Type="http://schemas.openxmlformats.org/officeDocument/2006/relationships/image" Target="../media/image2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CC34B6-E210-4FE1-9EB0-01F1B798F9E0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6A34-93A7-4D7B-BD16-BAAAA07625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195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5461D-D3C7-451C-B86D-BEA2A1E93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96EB79A-7138-45B3-8272-2DC264D0EA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51D600-AD69-4AEA-B71A-1C3D9A0A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46672A-1C3A-4859-A12D-10268F6FD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17E8A6-54A9-4CB4-9CC9-FC728A1C1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08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C0745E-2598-4F4F-97CB-89046629B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C710F5-C58B-4D8A-BF48-75DEF5A93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AB4B3-7BA4-4AA7-8572-49A8D3C6F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942DEF-0E8C-4AE5-9694-B33F572C4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601B50-AAE8-4730-AC8E-A5C41045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831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8367BD6-4CC6-4BFD-AF99-BF25970921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280F341-37EA-4099-865C-4166D98E7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33D42B-5501-40D6-A997-7D00EBA4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4728EF-5393-4503-9751-04B34A5BA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8EBA5-23B6-4AAE-ACBF-7DFEBD972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759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2751B2-6AF7-446A-B015-B5A8B725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92103-5B3C-4FA2-AD58-B944FD6C6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1ABFEA-1BBF-4FF5-8139-16A1EBCE9B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8C610B-3607-495E-BA23-FC3FDCA7C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8B6CE-0F16-4275-A057-844346A99C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124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605CE9-0108-4C65-9B43-E122B6CF1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72A5E1-186F-4817-A211-96000D0A54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292656-5E12-44F3-81EB-7D0E41B6D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E9CC3D-A685-430D-99B7-E3082E91F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DA4057-784F-442E-B0DA-47F680382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22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ED3BE-D313-471B-B4B4-97E304FE3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1E4DB0-3503-478B-91FF-14C1AE9302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8DF513-5A04-460A-977F-6C1F8A67A7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2F4EE56-78DD-49EE-AEA9-71BCC775E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92DB20-BE57-4152-B41F-EDCF02AD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20B516-D221-473B-A554-2C640F7F3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0490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2EFC56-FD6C-4B8D-BBDC-8D1F1D26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3FF359-C7B9-40AB-93A5-11CB9FDBC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8BDF3F-3975-4A62-A263-C4A9A3D914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9F186A4-5101-45D9-A834-190201B0D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0FCBA2D-C671-4CD0-ACB0-8924D11FB7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92EF69-D10F-4A5E-817D-13F48B34C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AE7F93-CC3C-4C15-941A-38878E762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4BC42B-A495-4FDB-8C4E-A43221831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902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4A5E2E-1DCA-4A52-A966-B90E7AC17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BB5661-CB64-44A8-A86A-ACD652A4A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48AB529-23E6-41FB-B302-2318F3FF3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ED55CA7-3361-4E97-AF52-096F144D7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594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423E83-A27B-4CB7-B751-94FCE0AF2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90748F9-6258-4755-9F24-432EF677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EA4D5F-C7AB-424B-8ED5-822EFDD81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368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C51393-34C6-4B38-8328-C0096E425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A9806-2868-48EC-BCA2-BABBB8CCE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3C906F-D368-4E16-B8C3-15CA70A9BF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37CEC4-E8D3-4088-9E1D-C73FCB26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273B0C-F3C4-4D9B-991A-2DDD6897C4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794672-A604-4A02-9408-C6F5FD753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89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08EEAD-B98C-4197-9549-6A2780AF5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41C177-7006-4BFD-BAFA-C8BAECA62E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8EC7C1-86B0-4EE4-840E-262C6058D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FF9F18F-2AA7-49EA-A1F7-1AA8B7B8E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214DCB-9488-4260-A785-0B05CECB9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594E6D9-AE5A-442D-B66B-D74822A09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492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6C9A74-B15E-44DC-86F7-108C21643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A86C11-DADF-4046-B206-EE4C16410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CE876F-A695-47A0-9743-D1317A139A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F8AF6-9FDC-48B0-9745-58966C7F8807}" type="datetimeFigureOut">
              <a:rPr lang="zh-CN" altLang="en-US" smtClean="0"/>
              <a:t>2021/6/28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749A91-9E5C-45A2-B043-D96C6D3B37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6446A4-EF84-481B-90E3-127CC46F9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0C9DF6-549C-484B-BD84-2A01045486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8498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0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16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19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22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24.wmf"/><Relationship Id="rId4" Type="http://schemas.openxmlformats.org/officeDocument/2006/relationships/image" Target="../media/image21.wmf"/><Relationship Id="rId9" Type="http://schemas.openxmlformats.org/officeDocument/2006/relationships/oleObject" Target="../embeddings/oleObject2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oleObject" Target="../embeddings/oleObject26.bin"/><Relationship Id="rId7" Type="http://schemas.openxmlformats.org/officeDocument/2006/relationships/oleObject" Target="../embeddings/oleObject28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26.wmf"/><Relationship Id="rId11" Type="http://schemas.openxmlformats.org/officeDocument/2006/relationships/oleObject" Target="../embeddings/oleObject30.bin"/><Relationship Id="rId5" Type="http://schemas.openxmlformats.org/officeDocument/2006/relationships/oleObject" Target="../embeddings/oleObject27.bin"/><Relationship Id="rId10" Type="http://schemas.openxmlformats.org/officeDocument/2006/relationships/image" Target="../media/image28.wmf"/><Relationship Id="rId4" Type="http://schemas.openxmlformats.org/officeDocument/2006/relationships/image" Target="../media/image25.wmf"/><Relationship Id="rId9" Type="http://schemas.openxmlformats.org/officeDocument/2006/relationships/oleObject" Target="../embeddings/oleObject2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7" Type="http://schemas.openxmlformats.org/officeDocument/2006/relationships/slide" Target="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0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32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34.bin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44.wmf"/><Relationship Id="rId4" Type="http://schemas.openxmlformats.org/officeDocument/2006/relationships/image" Target="../media/image41.wmf"/><Relationship Id="rId9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oleObject" Target="../embeddings/oleObject38.bin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6.wmf"/><Relationship Id="rId5" Type="http://schemas.openxmlformats.org/officeDocument/2006/relationships/oleObject" Target="../embeddings/oleObject39.bin"/><Relationship Id="rId10" Type="http://schemas.openxmlformats.org/officeDocument/2006/relationships/image" Target="../media/image48.wmf"/><Relationship Id="rId4" Type="http://schemas.openxmlformats.org/officeDocument/2006/relationships/image" Target="../media/image45.wmf"/><Relationship Id="rId9" Type="http://schemas.openxmlformats.org/officeDocument/2006/relationships/oleObject" Target="../embeddings/oleObject41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13" Type="http://schemas.openxmlformats.org/officeDocument/2006/relationships/oleObject" Target="../embeddings/oleObject47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6.wmf"/><Relationship Id="rId4" Type="http://schemas.openxmlformats.org/officeDocument/2006/relationships/image" Target="../media/image49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52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73.jpeg"/><Relationship Id="rId7" Type="http://schemas.openxmlformats.org/officeDocument/2006/relationships/image" Target="../media/image70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50.bin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52.bin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1.w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13" Type="http://schemas.openxmlformats.org/officeDocument/2006/relationships/oleObject" Target="../embeddings/oleObject58.bin"/><Relationship Id="rId3" Type="http://schemas.openxmlformats.org/officeDocument/2006/relationships/oleObject" Target="../embeddings/oleObject53.bin"/><Relationship Id="rId7" Type="http://schemas.openxmlformats.org/officeDocument/2006/relationships/oleObject" Target="../embeddings/oleObject55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0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75.wmf"/><Relationship Id="rId11" Type="http://schemas.openxmlformats.org/officeDocument/2006/relationships/oleObject" Target="../embeddings/oleObject57.bin"/><Relationship Id="rId5" Type="http://schemas.openxmlformats.org/officeDocument/2006/relationships/oleObject" Target="../embeddings/oleObject54.bin"/><Relationship Id="rId15" Type="http://schemas.openxmlformats.org/officeDocument/2006/relationships/oleObject" Target="../embeddings/oleObject59.bin"/><Relationship Id="rId10" Type="http://schemas.openxmlformats.org/officeDocument/2006/relationships/image" Target="../media/image77.wmf"/><Relationship Id="rId4" Type="http://schemas.openxmlformats.org/officeDocument/2006/relationships/image" Target="../media/image74.wmf"/><Relationship Id="rId9" Type="http://schemas.openxmlformats.org/officeDocument/2006/relationships/oleObject" Target="../embeddings/oleObject56.bin"/><Relationship Id="rId14" Type="http://schemas.openxmlformats.org/officeDocument/2006/relationships/image" Target="../media/image79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wmf"/><Relationship Id="rId13" Type="http://schemas.openxmlformats.org/officeDocument/2006/relationships/oleObject" Target="../embeddings/oleObject65.bin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12" Type="http://schemas.openxmlformats.org/officeDocument/2006/relationships/image" Target="../media/image7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64.bin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70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63.bin"/><Relationship Id="rId14" Type="http://schemas.openxmlformats.org/officeDocument/2006/relationships/image" Target="../media/image8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wmf"/><Relationship Id="rId3" Type="http://schemas.openxmlformats.org/officeDocument/2006/relationships/oleObject" Target="../embeddings/oleObject66.bin"/><Relationship Id="rId7" Type="http://schemas.openxmlformats.org/officeDocument/2006/relationships/oleObject" Target="../embeddings/oleObject6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6.wmf"/><Relationship Id="rId5" Type="http://schemas.openxmlformats.org/officeDocument/2006/relationships/oleObject" Target="../embeddings/oleObject67.bin"/><Relationship Id="rId4" Type="http://schemas.openxmlformats.org/officeDocument/2006/relationships/image" Target="../media/image85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13" Type="http://schemas.openxmlformats.org/officeDocument/2006/relationships/oleObject" Target="../embeddings/oleObject74.bin"/><Relationship Id="rId3" Type="http://schemas.openxmlformats.org/officeDocument/2006/relationships/oleObject" Target="../embeddings/oleObject69.bin"/><Relationship Id="rId7" Type="http://schemas.openxmlformats.org/officeDocument/2006/relationships/oleObject" Target="../embeddings/oleObject71.bin"/><Relationship Id="rId12" Type="http://schemas.openxmlformats.org/officeDocument/2006/relationships/image" Target="../media/image85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9.wmf"/><Relationship Id="rId11" Type="http://schemas.openxmlformats.org/officeDocument/2006/relationships/oleObject" Target="../embeddings/oleObject73.bin"/><Relationship Id="rId5" Type="http://schemas.openxmlformats.org/officeDocument/2006/relationships/oleObject" Target="../embeddings/oleObject70.bin"/><Relationship Id="rId10" Type="http://schemas.openxmlformats.org/officeDocument/2006/relationships/image" Target="../media/image91.wmf"/><Relationship Id="rId4" Type="http://schemas.openxmlformats.org/officeDocument/2006/relationships/image" Target="../media/image88.wmf"/><Relationship Id="rId9" Type="http://schemas.openxmlformats.org/officeDocument/2006/relationships/oleObject" Target="../embeddings/oleObject72.bin"/><Relationship Id="rId14" Type="http://schemas.openxmlformats.org/officeDocument/2006/relationships/image" Target="../media/image86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86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7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wmf"/><Relationship Id="rId3" Type="http://schemas.openxmlformats.org/officeDocument/2006/relationships/oleObject" Target="../embeddings/oleObject79.bin"/><Relationship Id="rId7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94.wmf"/><Relationship Id="rId9" Type="http://schemas.openxmlformats.org/officeDocument/2006/relationships/slide" Target="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wmf"/><Relationship Id="rId4" Type="http://schemas.openxmlformats.org/officeDocument/2006/relationships/image" Target="../media/image1.wmf"/><Relationship Id="rId9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6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024" name="组合 170023"/>
          <p:cNvGrpSpPr/>
          <p:nvPr/>
        </p:nvGrpSpPr>
        <p:grpSpPr>
          <a:xfrm>
            <a:off x="4468813" y="4365626"/>
            <a:ext cx="3581400" cy="1882775"/>
            <a:chOff x="1855" y="2750"/>
            <a:chExt cx="2256" cy="1186"/>
          </a:xfrm>
        </p:grpSpPr>
        <p:grpSp>
          <p:nvGrpSpPr>
            <p:cNvPr id="169988" name="组合 169987"/>
            <p:cNvGrpSpPr/>
            <p:nvPr/>
          </p:nvGrpSpPr>
          <p:grpSpPr>
            <a:xfrm>
              <a:off x="1855" y="3120"/>
              <a:ext cx="1882" cy="816"/>
              <a:chOff x="3408" y="1440"/>
              <a:chExt cx="1882" cy="816"/>
            </a:xfrm>
          </p:grpSpPr>
          <p:sp>
            <p:nvSpPr>
              <p:cNvPr id="169989" name="任意多边形 169988"/>
              <p:cNvSpPr/>
              <p:nvPr/>
            </p:nvSpPr>
            <p:spPr>
              <a:xfrm>
                <a:off x="4714" y="1485"/>
                <a:ext cx="566" cy="419"/>
              </a:xfrm>
              <a:custGeom>
                <a:avLst/>
                <a:gdLst/>
                <a:ahLst/>
                <a:cxnLst/>
                <a:rect l="0" t="0" r="0" b="0"/>
                <a:pathLst>
                  <a:path w="566" h="419">
                    <a:moveTo>
                      <a:pt x="482" y="75"/>
                    </a:moveTo>
                    <a:cubicBezTo>
                      <a:pt x="350" y="108"/>
                      <a:pt x="530" y="51"/>
                      <a:pt x="554" y="39"/>
                    </a:cubicBezTo>
                    <a:cubicBezTo>
                      <a:pt x="534" y="99"/>
                      <a:pt x="554" y="71"/>
                      <a:pt x="470" y="99"/>
                    </a:cubicBezTo>
                    <a:cubicBezTo>
                      <a:pt x="456" y="104"/>
                      <a:pt x="434" y="109"/>
                      <a:pt x="434" y="123"/>
                    </a:cubicBezTo>
                    <a:cubicBezTo>
                      <a:pt x="434" y="136"/>
                      <a:pt x="458" y="115"/>
                      <a:pt x="470" y="111"/>
                    </a:cubicBezTo>
                    <a:cubicBezTo>
                      <a:pt x="458" y="107"/>
                      <a:pt x="445" y="105"/>
                      <a:pt x="434" y="99"/>
                    </a:cubicBezTo>
                    <a:cubicBezTo>
                      <a:pt x="421" y="93"/>
                      <a:pt x="388" y="85"/>
                      <a:pt x="398" y="75"/>
                    </a:cubicBezTo>
                    <a:cubicBezTo>
                      <a:pt x="419" y="54"/>
                      <a:pt x="454" y="59"/>
                      <a:pt x="482" y="51"/>
                    </a:cubicBezTo>
                    <a:cubicBezTo>
                      <a:pt x="482" y="51"/>
                      <a:pt x="432" y="89"/>
                      <a:pt x="410" y="111"/>
                    </a:cubicBezTo>
                    <a:cubicBezTo>
                      <a:pt x="400" y="121"/>
                      <a:pt x="434" y="95"/>
                      <a:pt x="446" y="87"/>
                    </a:cubicBezTo>
                    <a:cubicBezTo>
                      <a:pt x="462" y="75"/>
                      <a:pt x="474" y="51"/>
                      <a:pt x="494" y="51"/>
                    </a:cubicBezTo>
                    <a:cubicBezTo>
                      <a:pt x="511" y="51"/>
                      <a:pt x="470" y="75"/>
                      <a:pt x="458" y="87"/>
                    </a:cubicBezTo>
                    <a:cubicBezTo>
                      <a:pt x="468" y="56"/>
                      <a:pt x="476" y="7"/>
                      <a:pt x="530" y="15"/>
                    </a:cubicBezTo>
                    <a:cubicBezTo>
                      <a:pt x="548" y="18"/>
                      <a:pt x="546" y="47"/>
                      <a:pt x="554" y="63"/>
                    </a:cubicBezTo>
                    <a:cubicBezTo>
                      <a:pt x="538" y="87"/>
                      <a:pt x="525" y="113"/>
                      <a:pt x="506" y="135"/>
                    </a:cubicBezTo>
                    <a:cubicBezTo>
                      <a:pt x="460" y="187"/>
                      <a:pt x="449" y="163"/>
                      <a:pt x="386" y="195"/>
                    </a:cubicBezTo>
                    <a:cubicBezTo>
                      <a:pt x="316" y="230"/>
                      <a:pt x="258" y="260"/>
                      <a:pt x="182" y="279"/>
                    </a:cubicBezTo>
                    <a:cubicBezTo>
                      <a:pt x="167" y="290"/>
                      <a:pt x="115" y="339"/>
                      <a:pt x="86" y="327"/>
                    </a:cubicBezTo>
                    <a:cubicBezTo>
                      <a:pt x="74" y="322"/>
                      <a:pt x="78" y="303"/>
                      <a:pt x="74" y="291"/>
                    </a:cubicBezTo>
                    <a:cubicBezTo>
                      <a:pt x="90" y="279"/>
                      <a:pt x="140" y="246"/>
                      <a:pt x="122" y="255"/>
                    </a:cubicBezTo>
                    <a:cubicBezTo>
                      <a:pt x="96" y="268"/>
                      <a:pt x="35" y="278"/>
                      <a:pt x="50" y="303"/>
                    </a:cubicBezTo>
                    <a:cubicBezTo>
                      <a:pt x="69" y="334"/>
                      <a:pt x="122" y="311"/>
                      <a:pt x="158" y="315"/>
                    </a:cubicBezTo>
                    <a:cubicBezTo>
                      <a:pt x="174" y="311"/>
                      <a:pt x="222" y="303"/>
                      <a:pt x="206" y="303"/>
                    </a:cubicBezTo>
                    <a:cubicBezTo>
                      <a:pt x="178" y="303"/>
                      <a:pt x="149" y="308"/>
                      <a:pt x="122" y="315"/>
                    </a:cubicBezTo>
                    <a:cubicBezTo>
                      <a:pt x="101" y="320"/>
                      <a:pt x="84" y="339"/>
                      <a:pt x="62" y="339"/>
                    </a:cubicBezTo>
                    <a:cubicBezTo>
                      <a:pt x="48" y="339"/>
                      <a:pt x="85" y="321"/>
                      <a:pt x="98" y="315"/>
                    </a:cubicBezTo>
                    <a:cubicBezTo>
                      <a:pt x="145" y="293"/>
                      <a:pt x="194" y="275"/>
                      <a:pt x="242" y="255"/>
                    </a:cubicBezTo>
                    <a:cubicBezTo>
                      <a:pt x="270" y="227"/>
                      <a:pt x="294" y="195"/>
                      <a:pt x="326" y="171"/>
                    </a:cubicBezTo>
                    <a:cubicBezTo>
                      <a:pt x="365" y="142"/>
                      <a:pt x="411" y="122"/>
                      <a:pt x="446" y="87"/>
                    </a:cubicBezTo>
                    <a:cubicBezTo>
                      <a:pt x="458" y="75"/>
                      <a:pt x="469" y="62"/>
                      <a:pt x="482" y="51"/>
                    </a:cubicBezTo>
                    <a:cubicBezTo>
                      <a:pt x="493" y="42"/>
                      <a:pt x="518" y="41"/>
                      <a:pt x="518" y="27"/>
                    </a:cubicBezTo>
                    <a:cubicBezTo>
                      <a:pt x="518" y="0"/>
                      <a:pt x="446" y="90"/>
                      <a:pt x="446" y="63"/>
                    </a:cubicBezTo>
                    <a:cubicBezTo>
                      <a:pt x="446" y="48"/>
                      <a:pt x="507" y="10"/>
                      <a:pt x="518" y="3"/>
                    </a:cubicBezTo>
                    <a:cubicBezTo>
                      <a:pt x="566" y="76"/>
                      <a:pt x="500" y="88"/>
                      <a:pt x="446" y="135"/>
                    </a:cubicBezTo>
                    <a:cubicBezTo>
                      <a:pt x="390" y="184"/>
                      <a:pt x="419" y="177"/>
                      <a:pt x="338" y="231"/>
                    </a:cubicBezTo>
                    <a:cubicBezTo>
                      <a:pt x="301" y="256"/>
                      <a:pt x="256" y="268"/>
                      <a:pt x="218" y="291"/>
                    </a:cubicBezTo>
                    <a:cubicBezTo>
                      <a:pt x="193" y="306"/>
                      <a:pt x="171" y="324"/>
                      <a:pt x="146" y="339"/>
                    </a:cubicBezTo>
                    <a:cubicBezTo>
                      <a:pt x="123" y="353"/>
                      <a:pt x="66" y="400"/>
                      <a:pt x="74" y="375"/>
                    </a:cubicBezTo>
                    <a:cubicBezTo>
                      <a:pt x="86" y="340"/>
                      <a:pt x="129" y="326"/>
                      <a:pt x="158" y="303"/>
                    </a:cubicBezTo>
                    <a:cubicBezTo>
                      <a:pt x="217" y="258"/>
                      <a:pt x="278" y="215"/>
                      <a:pt x="338" y="171"/>
                    </a:cubicBezTo>
                    <a:cubicBezTo>
                      <a:pt x="352" y="161"/>
                      <a:pt x="374" y="152"/>
                      <a:pt x="374" y="135"/>
                    </a:cubicBezTo>
                    <a:cubicBezTo>
                      <a:pt x="374" y="121"/>
                      <a:pt x="350" y="151"/>
                      <a:pt x="338" y="159"/>
                    </a:cubicBezTo>
                    <a:cubicBezTo>
                      <a:pt x="330" y="183"/>
                      <a:pt x="329" y="211"/>
                      <a:pt x="314" y="231"/>
                    </a:cubicBezTo>
                    <a:cubicBezTo>
                      <a:pt x="303" y="245"/>
                      <a:pt x="282" y="246"/>
                      <a:pt x="266" y="255"/>
                    </a:cubicBezTo>
                    <a:cubicBezTo>
                      <a:pt x="198" y="294"/>
                      <a:pt x="128" y="332"/>
                      <a:pt x="62" y="375"/>
                    </a:cubicBezTo>
                    <a:cubicBezTo>
                      <a:pt x="48" y="384"/>
                      <a:pt x="11" y="419"/>
                      <a:pt x="26" y="411"/>
                    </a:cubicBezTo>
                    <a:cubicBezTo>
                      <a:pt x="222" y="313"/>
                      <a:pt x="0" y="392"/>
                      <a:pt x="122" y="351"/>
                    </a:cubicBezTo>
                    <a:cubicBezTo>
                      <a:pt x="267" y="247"/>
                      <a:pt x="150" y="333"/>
                      <a:pt x="326" y="195"/>
                    </a:cubicBezTo>
                    <a:cubicBezTo>
                      <a:pt x="376" y="156"/>
                      <a:pt x="437" y="120"/>
                      <a:pt x="482" y="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folHlink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990" name="任意多边形 169989"/>
              <p:cNvSpPr/>
              <p:nvPr/>
            </p:nvSpPr>
            <p:spPr>
              <a:xfrm>
                <a:off x="4656" y="1488"/>
                <a:ext cx="634" cy="446"/>
              </a:xfrm>
              <a:custGeom>
                <a:avLst/>
                <a:gdLst/>
                <a:ahLst/>
                <a:cxnLst/>
                <a:rect l="0" t="0" r="0" b="0"/>
                <a:pathLst>
                  <a:path w="634" h="446">
                    <a:moveTo>
                      <a:pt x="88" y="240"/>
                    </a:moveTo>
                    <a:cubicBezTo>
                      <a:pt x="152" y="192"/>
                      <a:pt x="173" y="192"/>
                      <a:pt x="256" y="180"/>
                    </a:cubicBezTo>
                    <a:cubicBezTo>
                      <a:pt x="264" y="168"/>
                      <a:pt x="269" y="153"/>
                      <a:pt x="280" y="144"/>
                    </a:cubicBezTo>
                    <a:cubicBezTo>
                      <a:pt x="290" y="136"/>
                      <a:pt x="305" y="138"/>
                      <a:pt x="316" y="132"/>
                    </a:cubicBezTo>
                    <a:cubicBezTo>
                      <a:pt x="369" y="105"/>
                      <a:pt x="415" y="67"/>
                      <a:pt x="472" y="48"/>
                    </a:cubicBezTo>
                    <a:cubicBezTo>
                      <a:pt x="480" y="36"/>
                      <a:pt x="510" y="12"/>
                      <a:pt x="496" y="12"/>
                    </a:cubicBezTo>
                    <a:cubicBezTo>
                      <a:pt x="479" y="12"/>
                      <a:pt x="474" y="38"/>
                      <a:pt x="460" y="48"/>
                    </a:cubicBezTo>
                    <a:cubicBezTo>
                      <a:pt x="411" y="85"/>
                      <a:pt x="355" y="110"/>
                      <a:pt x="304" y="144"/>
                    </a:cubicBezTo>
                    <a:cubicBezTo>
                      <a:pt x="247" y="182"/>
                      <a:pt x="282" y="163"/>
                      <a:pt x="196" y="192"/>
                    </a:cubicBezTo>
                    <a:cubicBezTo>
                      <a:pt x="184" y="196"/>
                      <a:pt x="148" y="208"/>
                      <a:pt x="160" y="204"/>
                    </a:cubicBezTo>
                    <a:cubicBezTo>
                      <a:pt x="172" y="200"/>
                      <a:pt x="184" y="196"/>
                      <a:pt x="196" y="192"/>
                    </a:cubicBezTo>
                    <a:cubicBezTo>
                      <a:pt x="256" y="132"/>
                      <a:pt x="328" y="132"/>
                      <a:pt x="400" y="84"/>
                    </a:cubicBezTo>
                    <a:cubicBezTo>
                      <a:pt x="412" y="76"/>
                      <a:pt x="423" y="66"/>
                      <a:pt x="436" y="60"/>
                    </a:cubicBezTo>
                    <a:cubicBezTo>
                      <a:pt x="447" y="54"/>
                      <a:pt x="472" y="35"/>
                      <a:pt x="472" y="48"/>
                    </a:cubicBezTo>
                    <a:cubicBezTo>
                      <a:pt x="472" y="62"/>
                      <a:pt x="449" y="66"/>
                      <a:pt x="436" y="72"/>
                    </a:cubicBezTo>
                    <a:cubicBezTo>
                      <a:pt x="399" y="91"/>
                      <a:pt x="356" y="107"/>
                      <a:pt x="316" y="120"/>
                    </a:cubicBezTo>
                    <a:cubicBezTo>
                      <a:pt x="248" y="171"/>
                      <a:pt x="287" y="150"/>
                      <a:pt x="196" y="180"/>
                    </a:cubicBezTo>
                    <a:cubicBezTo>
                      <a:pt x="155" y="194"/>
                      <a:pt x="124" y="228"/>
                      <a:pt x="88" y="252"/>
                    </a:cubicBezTo>
                    <a:cubicBezTo>
                      <a:pt x="73" y="262"/>
                      <a:pt x="120" y="237"/>
                      <a:pt x="136" y="228"/>
                    </a:cubicBezTo>
                    <a:cubicBezTo>
                      <a:pt x="201" y="191"/>
                      <a:pt x="142" y="214"/>
                      <a:pt x="208" y="192"/>
                    </a:cubicBezTo>
                    <a:cubicBezTo>
                      <a:pt x="224" y="176"/>
                      <a:pt x="238" y="157"/>
                      <a:pt x="256" y="144"/>
                    </a:cubicBezTo>
                    <a:cubicBezTo>
                      <a:pt x="266" y="137"/>
                      <a:pt x="281" y="139"/>
                      <a:pt x="292" y="132"/>
                    </a:cubicBezTo>
                    <a:cubicBezTo>
                      <a:pt x="306" y="123"/>
                      <a:pt x="314" y="105"/>
                      <a:pt x="328" y="96"/>
                    </a:cubicBezTo>
                    <a:cubicBezTo>
                      <a:pt x="338" y="89"/>
                      <a:pt x="406" y="74"/>
                      <a:pt x="412" y="72"/>
                    </a:cubicBezTo>
                    <a:cubicBezTo>
                      <a:pt x="478" y="28"/>
                      <a:pt x="461" y="42"/>
                      <a:pt x="352" y="96"/>
                    </a:cubicBezTo>
                    <a:cubicBezTo>
                      <a:pt x="272" y="136"/>
                      <a:pt x="334" y="101"/>
                      <a:pt x="256" y="156"/>
                    </a:cubicBezTo>
                    <a:cubicBezTo>
                      <a:pt x="232" y="173"/>
                      <a:pt x="157" y="213"/>
                      <a:pt x="184" y="204"/>
                    </a:cubicBezTo>
                    <a:cubicBezTo>
                      <a:pt x="270" y="175"/>
                      <a:pt x="339" y="128"/>
                      <a:pt x="424" y="96"/>
                    </a:cubicBezTo>
                    <a:cubicBezTo>
                      <a:pt x="470" y="79"/>
                      <a:pt x="455" y="87"/>
                      <a:pt x="508" y="72"/>
                    </a:cubicBezTo>
                    <a:cubicBezTo>
                      <a:pt x="520" y="69"/>
                      <a:pt x="557" y="60"/>
                      <a:pt x="544" y="60"/>
                    </a:cubicBezTo>
                    <a:cubicBezTo>
                      <a:pt x="520" y="60"/>
                      <a:pt x="496" y="68"/>
                      <a:pt x="472" y="72"/>
                    </a:cubicBezTo>
                    <a:cubicBezTo>
                      <a:pt x="417" y="109"/>
                      <a:pt x="359" y="143"/>
                      <a:pt x="304" y="180"/>
                    </a:cubicBezTo>
                    <a:cubicBezTo>
                      <a:pt x="245" y="219"/>
                      <a:pt x="227" y="247"/>
                      <a:pt x="160" y="264"/>
                    </a:cubicBezTo>
                    <a:cubicBezTo>
                      <a:pt x="132" y="285"/>
                      <a:pt x="13" y="367"/>
                      <a:pt x="208" y="264"/>
                    </a:cubicBezTo>
                    <a:cubicBezTo>
                      <a:pt x="390" y="168"/>
                      <a:pt x="251" y="208"/>
                      <a:pt x="364" y="180"/>
                    </a:cubicBezTo>
                    <a:cubicBezTo>
                      <a:pt x="472" y="112"/>
                      <a:pt x="429" y="141"/>
                      <a:pt x="496" y="96"/>
                    </a:cubicBezTo>
                    <a:cubicBezTo>
                      <a:pt x="522" y="57"/>
                      <a:pt x="554" y="39"/>
                      <a:pt x="580" y="0"/>
                    </a:cubicBezTo>
                    <a:cubicBezTo>
                      <a:pt x="588" y="12"/>
                      <a:pt x="612" y="24"/>
                      <a:pt x="604" y="36"/>
                    </a:cubicBezTo>
                    <a:cubicBezTo>
                      <a:pt x="586" y="63"/>
                      <a:pt x="527" y="70"/>
                      <a:pt x="496" y="84"/>
                    </a:cubicBezTo>
                    <a:cubicBezTo>
                      <a:pt x="421" y="117"/>
                      <a:pt x="354" y="164"/>
                      <a:pt x="292" y="216"/>
                    </a:cubicBezTo>
                    <a:cubicBezTo>
                      <a:pt x="196" y="296"/>
                      <a:pt x="325" y="176"/>
                      <a:pt x="208" y="264"/>
                    </a:cubicBezTo>
                    <a:cubicBezTo>
                      <a:pt x="190" y="278"/>
                      <a:pt x="138" y="307"/>
                      <a:pt x="160" y="312"/>
                    </a:cubicBezTo>
                    <a:cubicBezTo>
                      <a:pt x="193" y="320"/>
                      <a:pt x="224" y="287"/>
                      <a:pt x="256" y="276"/>
                    </a:cubicBezTo>
                    <a:cubicBezTo>
                      <a:pt x="284" y="267"/>
                      <a:pt x="312" y="260"/>
                      <a:pt x="340" y="252"/>
                    </a:cubicBezTo>
                    <a:cubicBezTo>
                      <a:pt x="550" y="95"/>
                      <a:pt x="238" y="324"/>
                      <a:pt x="436" y="192"/>
                    </a:cubicBezTo>
                    <a:cubicBezTo>
                      <a:pt x="457" y="178"/>
                      <a:pt x="522" y="144"/>
                      <a:pt x="496" y="144"/>
                    </a:cubicBezTo>
                    <a:cubicBezTo>
                      <a:pt x="467" y="144"/>
                      <a:pt x="447" y="175"/>
                      <a:pt x="424" y="192"/>
                    </a:cubicBezTo>
                    <a:cubicBezTo>
                      <a:pt x="355" y="242"/>
                      <a:pt x="299" y="297"/>
                      <a:pt x="232" y="348"/>
                    </a:cubicBezTo>
                    <a:cubicBezTo>
                      <a:pt x="240" y="312"/>
                      <a:pt x="242" y="274"/>
                      <a:pt x="256" y="240"/>
                    </a:cubicBezTo>
                    <a:cubicBezTo>
                      <a:pt x="280" y="183"/>
                      <a:pt x="404" y="119"/>
                      <a:pt x="472" y="96"/>
                    </a:cubicBezTo>
                    <a:cubicBezTo>
                      <a:pt x="488" y="84"/>
                      <a:pt x="501" y="65"/>
                      <a:pt x="520" y="60"/>
                    </a:cubicBezTo>
                    <a:cubicBezTo>
                      <a:pt x="536" y="56"/>
                      <a:pt x="568" y="56"/>
                      <a:pt x="568" y="72"/>
                    </a:cubicBezTo>
                    <a:cubicBezTo>
                      <a:pt x="568" y="97"/>
                      <a:pt x="473" y="150"/>
                      <a:pt x="460" y="156"/>
                    </a:cubicBezTo>
                    <a:cubicBezTo>
                      <a:pt x="396" y="188"/>
                      <a:pt x="335" y="222"/>
                      <a:pt x="268" y="252"/>
                    </a:cubicBezTo>
                    <a:cubicBezTo>
                      <a:pt x="248" y="261"/>
                      <a:pt x="228" y="268"/>
                      <a:pt x="208" y="276"/>
                    </a:cubicBezTo>
                    <a:cubicBezTo>
                      <a:pt x="196" y="280"/>
                      <a:pt x="160" y="293"/>
                      <a:pt x="172" y="288"/>
                    </a:cubicBezTo>
                    <a:cubicBezTo>
                      <a:pt x="224" y="267"/>
                      <a:pt x="276" y="248"/>
                      <a:pt x="328" y="228"/>
                    </a:cubicBezTo>
                    <a:cubicBezTo>
                      <a:pt x="368" y="188"/>
                      <a:pt x="406" y="162"/>
                      <a:pt x="460" y="144"/>
                    </a:cubicBezTo>
                    <a:cubicBezTo>
                      <a:pt x="492" y="96"/>
                      <a:pt x="509" y="103"/>
                      <a:pt x="556" y="72"/>
                    </a:cubicBezTo>
                    <a:cubicBezTo>
                      <a:pt x="568" y="84"/>
                      <a:pt x="595" y="91"/>
                      <a:pt x="592" y="108"/>
                    </a:cubicBezTo>
                    <a:cubicBezTo>
                      <a:pt x="588" y="126"/>
                      <a:pt x="560" y="123"/>
                      <a:pt x="544" y="132"/>
                    </a:cubicBezTo>
                    <a:cubicBezTo>
                      <a:pt x="531" y="139"/>
                      <a:pt x="521" y="149"/>
                      <a:pt x="508" y="156"/>
                    </a:cubicBezTo>
                    <a:cubicBezTo>
                      <a:pt x="435" y="196"/>
                      <a:pt x="348" y="244"/>
                      <a:pt x="268" y="264"/>
                    </a:cubicBezTo>
                    <a:cubicBezTo>
                      <a:pt x="244" y="280"/>
                      <a:pt x="216" y="292"/>
                      <a:pt x="196" y="312"/>
                    </a:cubicBezTo>
                    <a:cubicBezTo>
                      <a:pt x="187" y="321"/>
                      <a:pt x="220" y="304"/>
                      <a:pt x="232" y="300"/>
                    </a:cubicBezTo>
                    <a:cubicBezTo>
                      <a:pt x="246" y="295"/>
                      <a:pt x="257" y="285"/>
                      <a:pt x="268" y="276"/>
                    </a:cubicBezTo>
                    <a:cubicBezTo>
                      <a:pt x="328" y="225"/>
                      <a:pt x="383" y="158"/>
                      <a:pt x="460" y="132"/>
                    </a:cubicBezTo>
                    <a:cubicBezTo>
                      <a:pt x="490" y="109"/>
                      <a:pt x="527" y="96"/>
                      <a:pt x="556" y="72"/>
                    </a:cubicBezTo>
                    <a:cubicBezTo>
                      <a:pt x="567" y="63"/>
                      <a:pt x="594" y="36"/>
                      <a:pt x="580" y="36"/>
                    </a:cubicBezTo>
                    <a:cubicBezTo>
                      <a:pt x="560" y="36"/>
                      <a:pt x="549" y="62"/>
                      <a:pt x="532" y="72"/>
                    </a:cubicBezTo>
                    <a:cubicBezTo>
                      <a:pt x="450" y="122"/>
                      <a:pt x="360" y="185"/>
                      <a:pt x="268" y="216"/>
                    </a:cubicBezTo>
                    <a:cubicBezTo>
                      <a:pt x="241" y="243"/>
                      <a:pt x="138" y="333"/>
                      <a:pt x="340" y="228"/>
                    </a:cubicBezTo>
                    <a:cubicBezTo>
                      <a:pt x="409" y="192"/>
                      <a:pt x="467" y="138"/>
                      <a:pt x="532" y="96"/>
                    </a:cubicBezTo>
                    <a:cubicBezTo>
                      <a:pt x="547" y="86"/>
                      <a:pt x="564" y="80"/>
                      <a:pt x="580" y="72"/>
                    </a:cubicBezTo>
                    <a:cubicBezTo>
                      <a:pt x="556" y="144"/>
                      <a:pt x="494" y="175"/>
                      <a:pt x="424" y="192"/>
                    </a:cubicBezTo>
                    <a:cubicBezTo>
                      <a:pt x="351" y="241"/>
                      <a:pt x="263" y="261"/>
                      <a:pt x="184" y="300"/>
                    </a:cubicBezTo>
                    <a:cubicBezTo>
                      <a:pt x="328" y="136"/>
                      <a:pt x="198" y="258"/>
                      <a:pt x="400" y="144"/>
                    </a:cubicBezTo>
                    <a:cubicBezTo>
                      <a:pt x="422" y="131"/>
                      <a:pt x="438" y="109"/>
                      <a:pt x="460" y="96"/>
                    </a:cubicBezTo>
                    <a:cubicBezTo>
                      <a:pt x="523" y="57"/>
                      <a:pt x="538" y="54"/>
                      <a:pt x="592" y="36"/>
                    </a:cubicBezTo>
                    <a:cubicBezTo>
                      <a:pt x="608" y="60"/>
                      <a:pt x="634" y="78"/>
                      <a:pt x="604" y="108"/>
                    </a:cubicBezTo>
                    <a:cubicBezTo>
                      <a:pt x="591" y="121"/>
                      <a:pt x="572" y="123"/>
                      <a:pt x="556" y="132"/>
                    </a:cubicBezTo>
                    <a:cubicBezTo>
                      <a:pt x="536" y="143"/>
                      <a:pt x="516" y="157"/>
                      <a:pt x="496" y="168"/>
                    </a:cubicBezTo>
                    <a:cubicBezTo>
                      <a:pt x="433" y="203"/>
                      <a:pt x="373" y="247"/>
                      <a:pt x="304" y="264"/>
                    </a:cubicBezTo>
                    <a:cubicBezTo>
                      <a:pt x="241" y="306"/>
                      <a:pt x="142" y="380"/>
                      <a:pt x="64" y="312"/>
                    </a:cubicBezTo>
                    <a:cubicBezTo>
                      <a:pt x="26" y="278"/>
                      <a:pt x="136" y="240"/>
                      <a:pt x="172" y="204"/>
                    </a:cubicBezTo>
                    <a:cubicBezTo>
                      <a:pt x="265" y="111"/>
                      <a:pt x="346" y="66"/>
                      <a:pt x="472" y="48"/>
                    </a:cubicBezTo>
                    <a:cubicBezTo>
                      <a:pt x="464" y="72"/>
                      <a:pt x="456" y="96"/>
                      <a:pt x="448" y="120"/>
                    </a:cubicBezTo>
                    <a:cubicBezTo>
                      <a:pt x="442" y="139"/>
                      <a:pt x="416" y="144"/>
                      <a:pt x="400" y="156"/>
                    </a:cubicBezTo>
                    <a:cubicBezTo>
                      <a:pt x="361" y="184"/>
                      <a:pt x="326" y="213"/>
                      <a:pt x="280" y="228"/>
                    </a:cubicBezTo>
                    <a:cubicBezTo>
                      <a:pt x="252" y="248"/>
                      <a:pt x="196" y="254"/>
                      <a:pt x="196" y="288"/>
                    </a:cubicBezTo>
                    <a:cubicBezTo>
                      <a:pt x="196" y="316"/>
                      <a:pt x="253" y="284"/>
                      <a:pt x="280" y="276"/>
                    </a:cubicBezTo>
                    <a:cubicBezTo>
                      <a:pt x="357" y="252"/>
                      <a:pt x="433" y="223"/>
                      <a:pt x="508" y="192"/>
                    </a:cubicBezTo>
                    <a:cubicBezTo>
                      <a:pt x="521" y="187"/>
                      <a:pt x="558" y="168"/>
                      <a:pt x="544" y="168"/>
                    </a:cubicBezTo>
                    <a:cubicBezTo>
                      <a:pt x="483" y="168"/>
                      <a:pt x="424" y="182"/>
                      <a:pt x="364" y="192"/>
                    </a:cubicBezTo>
                    <a:cubicBezTo>
                      <a:pt x="308" y="202"/>
                      <a:pt x="252" y="216"/>
                      <a:pt x="196" y="228"/>
                    </a:cubicBezTo>
                    <a:cubicBezTo>
                      <a:pt x="268" y="192"/>
                      <a:pt x="341" y="157"/>
                      <a:pt x="412" y="120"/>
                    </a:cubicBezTo>
                    <a:cubicBezTo>
                      <a:pt x="433" y="109"/>
                      <a:pt x="491" y="70"/>
                      <a:pt x="472" y="84"/>
                    </a:cubicBezTo>
                    <a:cubicBezTo>
                      <a:pt x="354" y="174"/>
                      <a:pt x="0" y="446"/>
                      <a:pt x="112" y="348"/>
                    </a:cubicBezTo>
                    <a:cubicBezTo>
                      <a:pt x="144" y="320"/>
                      <a:pt x="173" y="288"/>
                      <a:pt x="208" y="264"/>
                    </a:cubicBezTo>
                    <a:cubicBezTo>
                      <a:pt x="261" y="228"/>
                      <a:pt x="322" y="203"/>
                      <a:pt x="376" y="168"/>
                    </a:cubicBezTo>
                    <a:cubicBezTo>
                      <a:pt x="422" y="139"/>
                      <a:pt x="463" y="102"/>
                      <a:pt x="508" y="72"/>
                    </a:cubicBezTo>
                    <a:cubicBezTo>
                      <a:pt x="447" y="194"/>
                      <a:pt x="479" y="162"/>
                      <a:pt x="292" y="252"/>
                    </a:cubicBezTo>
                    <a:cubicBezTo>
                      <a:pt x="254" y="270"/>
                      <a:pt x="202" y="258"/>
                      <a:pt x="172" y="288"/>
                    </a:cubicBezTo>
                    <a:cubicBezTo>
                      <a:pt x="146" y="314"/>
                      <a:pt x="244" y="272"/>
                      <a:pt x="280" y="264"/>
                    </a:cubicBezTo>
                    <a:cubicBezTo>
                      <a:pt x="511" y="118"/>
                      <a:pt x="418" y="120"/>
                      <a:pt x="520" y="120"/>
                    </a:cubicBezTo>
                  </a:path>
                </a:pathLst>
              </a:custGeom>
              <a:noFill/>
              <a:ln w="9525" cap="flat" cmpd="sng">
                <a:solidFill>
                  <a:srgbClr val="C0C0C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991" name="立方体 169990"/>
              <p:cNvSpPr/>
              <p:nvPr/>
            </p:nvSpPr>
            <p:spPr>
              <a:xfrm>
                <a:off x="3408" y="1440"/>
                <a:ext cx="528" cy="720"/>
              </a:xfrm>
              <a:prstGeom prst="cube">
                <a:avLst>
                  <a:gd name="adj" fmla="val 45454"/>
                </a:avLst>
              </a:prstGeom>
              <a:solidFill>
                <a:srgbClr val="006666"/>
              </a:solidFill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992" name="圆柱形 169991"/>
              <p:cNvSpPr/>
              <p:nvPr/>
            </p:nvSpPr>
            <p:spPr>
              <a:xfrm rot="5392577">
                <a:off x="4175" y="1296"/>
                <a:ext cx="194" cy="1057"/>
              </a:xfrm>
              <a:prstGeom prst="can">
                <a:avLst>
                  <a:gd name="adj" fmla="val 74282"/>
                </a:avLst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993" name="直接连接符 169992"/>
              <p:cNvSpPr/>
              <p:nvPr/>
            </p:nvSpPr>
            <p:spPr>
              <a:xfrm>
                <a:off x="3796" y="1824"/>
                <a:ext cx="10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Dot"/>
                <a:headEnd type="none" w="med" len="med"/>
                <a:tailEnd type="none" w="med" len="med"/>
              </a:ln>
            </p:spPr>
          </p:sp>
          <p:sp>
            <p:nvSpPr>
              <p:cNvPr id="169994" name="直接连接符 169993"/>
              <p:cNvSpPr/>
              <p:nvPr/>
            </p:nvSpPr>
            <p:spPr>
              <a:xfrm>
                <a:off x="5280" y="1440"/>
                <a:ext cx="0" cy="14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995" name="直接连接符 169994"/>
              <p:cNvSpPr/>
              <p:nvPr/>
            </p:nvSpPr>
            <p:spPr>
              <a:xfrm flipV="1">
                <a:off x="4704" y="1584"/>
                <a:ext cx="576" cy="33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996" name="直接连接符 169995"/>
              <p:cNvSpPr/>
              <p:nvPr/>
            </p:nvSpPr>
            <p:spPr>
              <a:xfrm>
                <a:off x="5236" y="1440"/>
                <a:ext cx="4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997" name="直接连接符 169996"/>
              <p:cNvSpPr/>
              <p:nvPr/>
            </p:nvSpPr>
            <p:spPr>
              <a:xfrm>
                <a:off x="3792" y="1728"/>
                <a:ext cx="91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69998" name="任意多边形 169997"/>
              <p:cNvSpPr/>
              <p:nvPr/>
            </p:nvSpPr>
            <p:spPr>
              <a:xfrm>
                <a:off x="3720" y="1728"/>
                <a:ext cx="72" cy="18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80">
                    <a:moveTo>
                      <a:pt x="60" y="0"/>
                    </a:moveTo>
                    <a:cubicBezTo>
                      <a:pt x="42" y="54"/>
                      <a:pt x="0" y="144"/>
                      <a:pt x="72" y="18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999" name="直接连接符 169998"/>
              <p:cNvSpPr/>
              <p:nvPr/>
            </p:nvSpPr>
            <p:spPr>
              <a:xfrm>
                <a:off x="3792" y="1920"/>
                <a:ext cx="91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00" name="任意多边形 169999"/>
              <p:cNvSpPr/>
              <p:nvPr/>
            </p:nvSpPr>
            <p:spPr>
              <a:xfrm flipH="1" flipV="1">
                <a:off x="4660" y="1824"/>
                <a:ext cx="48" cy="9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001" name="直接连接符 170000"/>
              <p:cNvSpPr/>
              <p:nvPr/>
            </p:nvSpPr>
            <p:spPr>
              <a:xfrm flipV="1">
                <a:off x="4704" y="1440"/>
                <a:ext cx="528" cy="28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02" name="直接连接符 170001"/>
              <p:cNvSpPr/>
              <p:nvPr/>
            </p:nvSpPr>
            <p:spPr>
              <a:xfrm flipV="1">
                <a:off x="4656" y="1440"/>
                <a:ext cx="624" cy="38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03" name="文本框 170002"/>
              <p:cNvSpPr txBox="1"/>
              <p:nvPr/>
            </p:nvSpPr>
            <p:spPr>
              <a:xfrm>
                <a:off x="3504" y="172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endParaRPr sz="20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0004" name="文本框 170003"/>
              <p:cNvSpPr txBox="1"/>
              <p:nvPr/>
            </p:nvSpPr>
            <p:spPr>
              <a:xfrm>
                <a:off x="4704" y="1824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endParaRPr sz="20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0005" name="直接连接符 170004"/>
              <p:cNvSpPr/>
              <p:nvPr/>
            </p:nvSpPr>
            <p:spPr>
              <a:xfrm>
                <a:off x="3792" y="182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06" name="直接连接符 170005"/>
              <p:cNvSpPr/>
              <p:nvPr/>
            </p:nvSpPr>
            <p:spPr>
              <a:xfrm>
                <a:off x="4708" y="192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07" name="直接连接符 170006"/>
              <p:cNvSpPr/>
              <p:nvPr/>
            </p:nvSpPr>
            <p:spPr>
              <a:xfrm>
                <a:off x="3792" y="2208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170008" name="文本框 170007"/>
              <p:cNvSpPr txBox="1"/>
              <p:nvPr/>
            </p:nvSpPr>
            <p:spPr>
              <a:xfrm>
                <a:off x="4128" y="1968"/>
                <a:ext cx="480" cy="2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170009" name="直接连接符 170008"/>
              <p:cNvSpPr/>
              <p:nvPr/>
            </p:nvSpPr>
            <p:spPr>
              <a:xfrm>
                <a:off x="5280" y="1488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0010" name="直接连接符 170009"/>
              <p:cNvSpPr/>
              <p:nvPr/>
            </p:nvSpPr>
            <p:spPr>
              <a:xfrm flipH="1">
                <a:off x="4704" y="1872"/>
                <a:ext cx="576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170011" name="文本框 170010"/>
              <p:cNvSpPr txBox="1"/>
              <p:nvPr/>
            </p:nvSpPr>
            <p:spPr>
              <a:xfrm rot="-1906933">
                <a:off x="4848" y="1776"/>
                <a:ext cx="33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</p:grpSp>
        <p:sp>
          <p:nvSpPr>
            <p:cNvPr id="170012" name="文本框 170011"/>
            <p:cNvSpPr txBox="1"/>
            <p:nvPr/>
          </p:nvSpPr>
          <p:spPr>
            <a:xfrm>
              <a:off x="2335" y="355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0013" name="文本框 170012"/>
            <p:cNvSpPr txBox="1"/>
            <p:nvPr/>
          </p:nvSpPr>
          <p:spPr>
            <a:xfrm>
              <a:off x="2959" y="3072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0014" name="文本框 170013"/>
            <p:cNvSpPr txBox="1"/>
            <p:nvPr/>
          </p:nvSpPr>
          <p:spPr>
            <a:xfrm>
              <a:off x="3775" y="3120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170015" name="组合 170014"/>
            <p:cNvGrpSpPr/>
            <p:nvPr/>
          </p:nvGrpSpPr>
          <p:grpSpPr>
            <a:xfrm>
              <a:off x="3379" y="2750"/>
              <a:ext cx="528" cy="432"/>
              <a:chOff x="4944" y="1008"/>
              <a:chExt cx="528" cy="432"/>
            </a:xfrm>
          </p:grpSpPr>
          <p:sp>
            <p:nvSpPr>
              <p:cNvPr id="170016" name="直接连接符 170015"/>
              <p:cNvSpPr/>
              <p:nvPr/>
            </p:nvSpPr>
            <p:spPr>
              <a:xfrm>
                <a:off x="5232" y="1056"/>
                <a:ext cx="0" cy="38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0017" name="文本框 170016"/>
              <p:cNvSpPr txBox="1"/>
              <p:nvPr/>
            </p:nvSpPr>
            <p:spPr>
              <a:xfrm>
                <a:off x="4944" y="1008"/>
                <a:ext cx="528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F</a:t>
                </a:r>
              </a:p>
            </p:txBody>
          </p:sp>
        </p:grpSp>
      </p:grpSp>
      <p:sp>
        <p:nvSpPr>
          <p:cNvPr id="170019" name="矩形 170018"/>
          <p:cNvSpPr/>
          <p:nvPr/>
        </p:nvSpPr>
        <p:spPr>
          <a:xfrm>
            <a:off x="2030414" y="1963738"/>
            <a:ext cx="5188087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研究对象</a:t>
            </a:r>
            <a:r>
              <a:rPr lang="en-US" altLang="zh-CN" i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(Research object)   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圆截面杆</a:t>
            </a:r>
            <a:r>
              <a:rPr lang="en-US" altLang="zh-CN" i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(circular bars)</a:t>
            </a:r>
          </a:p>
        </p:txBody>
      </p:sp>
      <p:sp>
        <p:nvSpPr>
          <p:cNvPr id="170020" name="矩形 170019"/>
          <p:cNvSpPr/>
          <p:nvPr/>
        </p:nvSpPr>
        <p:spPr>
          <a:xfrm>
            <a:off x="1981200" y="2606676"/>
            <a:ext cx="439735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受力特点</a:t>
            </a:r>
            <a:r>
              <a:rPr lang="en-US" altLang="zh-CN" i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(Character of external force)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杆件同时承受转矩和横向力作用</a:t>
            </a:r>
          </a:p>
        </p:txBody>
      </p:sp>
      <p:sp>
        <p:nvSpPr>
          <p:cNvPr id="170021" name="矩形 170020"/>
          <p:cNvSpPr/>
          <p:nvPr/>
        </p:nvSpPr>
        <p:spPr>
          <a:xfrm>
            <a:off x="2055814" y="3470276"/>
            <a:ext cx="4166525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变形特点</a:t>
            </a:r>
            <a:r>
              <a:rPr lang="en-US" altLang="zh-CN" i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(Character of deformation)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</a:p>
          <a:p>
            <a:pPr algn="l"/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发生扭转和弯曲两种基本变形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0023" name="文本框 170022"/>
          <p:cNvSpPr txBox="1"/>
          <p:nvPr/>
        </p:nvSpPr>
        <p:spPr>
          <a:xfrm>
            <a:off x="2560638" y="620713"/>
            <a:ext cx="9296400" cy="12176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"/>
              </a:spcBef>
            </a:pPr>
            <a:r>
              <a:rPr lang="zh-CN" altLang="en-US" sz="36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§</a:t>
            </a:r>
            <a:r>
              <a:rPr lang="en-US" altLang="zh-CN" sz="36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8-4</a:t>
            </a:r>
            <a:r>
              <a:rPr lang="en-US" altLang="zh-CN" sz="36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6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</a:rPr>
              <a:t>扭转与弯曲的组合</a:t>
            </a:r>
          </a:p>
          <a:p>
            <a:pPr algn="l">
              <a:spcBef>
                <a:spcPct val="5000"/>
              </a:spcBef>
            </a:pPr>
            <a:r>
              <a:rPr lang="en-US" altLang="zh-CN" sz="36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(Combined bending and torsion)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0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70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0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0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019" grpId="0"/>
      <p:bldP spid="170020" grpId="0"/>
      <p:bldP spid="170021" grpId="0"/>
      <p:bldP spid="1700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7" name="矩形 502786"/>
          <p:cNvSpPr/>
          <p:nvPr/>
        </p:nvSpPr>
        <p:spPr>
          <a:xfrm>
            <a:off x="1828801" y="863600"/>
            <a:ext cx="8588375" cy="14773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例题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7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空心圆杆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和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CD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杆焊接成整体结构，受力如图。</a:t>
            </a:r>
          </a:p>
          <a:p>
            <a:pPr algn="l"/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l"/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杆的外径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=140mm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，内、外径之比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α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d/D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=0.8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材料的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许用应力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[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]=160MPa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。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试用第三强度理论校核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杆的强度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02789" name="立方体 502788"/>
          <p:cNvSpPr/>
          <p:nvPr/>
        </p:nvSpPr>
        <p:spPr>
          <a:xfrm>
            <a:off x="3276600" y="3657600"/>
            <a:ext cx="1219200" cy="1905000"/>
          </a:xfrm>
          <a:prstGeom prst="cube">
            <a:avLst>
              <a:gd name="adj" fmla="val 52083"/>
            </a:avLst>
          </a:prstGeom>
          <a:solidFill>
            <a:srgbClr val="CCFFCC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02790" name="直接连接符 502789"/>
          <p:cNvSpPr/>
          <p:nvPr/>
        </p:nvSpPr>
        <p:spPr>
          <a:xfrm>
            <a:off x="4267200" y="4648200"/>
            <a:ext cx="2057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791" name="直接连接符 502790"/>
          <p:cNvSpPr/>
          <p:nvPr/>
        </p:nvSpPr>
        <p:spPr>
          <a:xfrm flipV="1">
            <a:off x="5334000" y="4114800"/>
            <a:ext cx="1371600" cy="167640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792" name="直接连接符 502791"/>
          <p:cNvSpPr/>
          <p:nvPr/>
        </p:nvSpPr>
        <p:spPr>
          <a:xfrm>
            <a:off x="5334000" y="5257800"/>
            <a:ext cx="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502793" name="直接连接符 502792"/>
          <p:cNvSpPr/>
          <p:nvPr/>
        </p:nvSpPr>
        <p:spPr>
          <a:xfrm>
            <a:off x="6705600" y="3581400"/>
            <a:ext cx="0" cy="5334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502794" name="直接连接符 502793"/>
          <p:cNvSpPr/>
          <p:nvPr/>
        </p:nvSpPr>
        <p:spPr>
          <a:xfrm flipV="1">
            <a:off x="4295775" y="3789363"/>
            <a:ext cx="0" cy="7921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795" name="直接连接符 502794"/>
          <p:cNvSpPr/>
          <p:nvPr/>
        </p:nvSpPr>
        <p:spPr>
          <a:xfrm flipH="1" flipV="1">
            <a:off x="6240464" y="3789363"/>
            <a:ext cx="7937" cy="792162"/>
          </a:xfrm>
          <a:prstGeom prst="line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796" name="直接连接符 502795"/>
          <p:cNvSpPr/>
          <p:nvPr/>
        </p:nvSpPr>
        <p:spPr>
          <a:xfrm>
            <a:off x="4267200" y="4149725"/>
            <a:ext cx="1981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502797" name="文本框 502796"/>
          <p:cNvSpPr txBox="1"/>
          <p:nvPr/>
        </p:nvSpPr>
        <p:spPr>
          <a:xfrm>
            <a:off x="3886200" y="4343401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A</a:t>
            </a:r>
          </a:p>
        </p:txBody>
      </p:sp>
      <p:sp>
        <p:nvSpPr>
          <p:cNvPr id="502798" name="文本框 502797"/>
          <p:cNvSpPr txBox="1"/>
          <p:nvPr/>
        </p:nvSpPr>
        <p:spPr>
          <a:xfrm>
            <a:off x="5867400" y="4267201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B</a:t>
            </a:r>
          </a:p>
        </p:txBody>
      </p:sp>
      <p:sp>
        <p:nvSpPr>
          <p:cNvPr id="502799" name="直接连接符 502798"/>
          <p:cNvSpPr/>
          <p:nvPr/>
        </p:nvSpPr>
        <p:spPr>
          <a:xfrm flipH="1">
            <a:off x="5791200" y="4648200"/>
            <a:ext cx="228600" cy="2286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800" name="直接连接符 502799"/>
          <p:cNvSpPr/>
          <p:nvPr/>
        </p:nvSpPr>
        <p:spPr>
          <a:xfrm>
            <a:off x="5791200" y="4876800"/>
            <a:ext cx="3048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801" name="文本框 502800"/>
          <p:cNvSpPr txBox="1"/>
          <p:nvPr/>
        </p:nvSpPr>
        <p:spPr>
          <a:xfrm>
            <a:off x="4876800" y="5638801"/>
            <a:ext cx="53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C</a:t>
            </a:r>
          </a:p>
        </p:txBody>
      </p:sp>
      <p:sp>
        <p:nvSpPr>
          <p:cNvPr id="502802" name="文本框 502801"/>
          <p:cNvSpPr txBox="1"/>
          <p:nvPr/>
        </p:nvSpPr>
        <p:spPr>
          <a:xfrm>
            <a:off x="6705600" y="4038601"/>
            <a:ext cx="53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D</a:t>
            </a:r>
          </a:p>
        </p:txBody>
      </p:sp>
      <p:sp>
        <p:nvSpPr>
          <p:cNvPr id="502803" name="直接连接符 502802"/>
          <p:cNvSpPr/>
          <p:nvPr/>
        </p:nvSpPr>
        <p:spPr>
          <a:xfrm>
            <a:off x="5334000" y="5867400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804" name="直接连接符 502803"/>
          <p:cNvSpPr/>
          <p:nvPr/>
        </p:nvSpPr>
        <p:spPr>
          <a:xfrm>
            <a:off x="6248400" y="4800600"/>
            <a:ext cx="0" cy="9906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805" name="直接连接符 502804"/>
          <p:cNvSpPr/>
          <p:nvPr/>
        </p:nvSpPr>
        <p:spPr>
          <a:xfrm>
            <a:off x="6705600" y="4419600"/>
            <a:ext cx="0" cy="6858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2806" name="直接连接符 502805"/>
          <p:cNvSpPr/>
          <p:nvPr/>
        </p:nvSpPr>
        <p:spPr>
          <a:xfrm flipV="1">
            <a:off x="5334000" y="5410200"/>
            <a:ext cx="914400" cy="914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502807" name="直接连接符 502806"/>
          <p:cNvSpPr/>
          <p:nvPr/>
        </p:nvSpPr>
        <p:spPr>
          <a:xfrm flipV="1">
            <a:off x="6248400" y="4953000"/>
            <a:ext cx="457200" cy="4572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502808" name="文本框 502807"/>
          <p:cNvSpPr txBox="1"/>
          <p:nvPr/>
        </p:nvSpPr>
        <p:spPr>
          <a:xfrm rot="-2919710">
            <a:off x="5229225" y="5407026"/>
            <a:ext cx="11191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1.4m</a:t>
            </a:r>
          </a:p>
        </p:txBody>
      </p:sp>
      <p:sp>
        <p:nvSpPr>
          <p:cNvPr id="502809" name="文本框 502808"/>
          <p:cNvSpPr txBox="1"/>
          <p:nvPr/>
        </p:nvSpPr>
        <p:spPr>
          <a:xfrm rot="-2964012">
            <a:off x="6040438" y="4670426"/>
            <a:ext cx="10096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0.6m</a:t>
            </a:r>
          </a:p>
        </p:txBody>
      </p:sp>
      <p:sp>
        <p:nvSpPr>
          <p:cNvPr id="502810" name="文本框 502809"/>
          <p:cNvSpPr txBox="1"/>
          <p:nvPr/>
        </p:nvSpPr>
        <p:spPr>
          <a:xfrm>
            <a:off x="4800600" y="4903789"/>
            <a:ext cx="914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15kN</a:t>
            </a:r>
          </a:p>
        </p:txBody>
      </p:sp>
      <p:sp>
        <p:nvSpPr>
          <p:cNvPr id="502811" name="文本框 502810"/>
          <p:cNvSpPr txBox="1"/>
          <p:nvPr/>
        </p:nvSpPr>
        <p:spPr>
          <a:xfrm>
            <a:off x="6400800" y="3276601"/>
            <a:ext cx="990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10kN</a:t>
            </a:r>
          </a:p>
        </p:txBody>
      </p:sp>
      <p:sp>
        <p:nvSpPr>
          <p:cNvPr id="502812" name="文本框 502811"/>
          <p:cNvSpPr txBox="1"/>
          <p:nvPr/>
        </p:nvSpPr>
        <p:spPr>
          <a:xfrm>
            <a:off x="4953000" y="3752851"/>
            <a:ext cx="914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0.8m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836" name="组合 503835"/>
          <p:cNvGrpSpPr/>
          <p:nvPr/>
        </p:nvGrpSpPr>
        <p:grpSpPr>
          <a:xfrm>
            <a:off x="6407150" y="4692650"/>
            <a:ext cx="3505200" cy="1905000"/>
            <a:chOff x="2496" y="2592"/>
            <a:chExt cx="2208" cy="1200"/>
          </a:xfrm>
        </p:grpSpPr>
        <p:sp>
          <p:nvSpPr>
            <p:cNvPr id="503837" name="立方体 503836"/>
            <p:cNvSpPr/>
            <p:nvPr/>
          </p:nvSpPr>
          <p:spPr>
            <a:xfrm>
              <a:off x="2496" y="2592"/>
              <a:ext cx="768" cy="1200"/>
            </a:xfrm>
            <a:prstGeom prst="cube">
              <a:avLst>
                <a:gd name="adj" fmla="val 52083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838" name="直接连接符 503837"/>
            <p:cNvSpPr/>
            <p:nvPr/>
          </p:nvSpPr>
          <p:spPr>
            <a:xfrm>
              <a:off x="3120" y="3216"/>
              <a:ext cx="1296" cy="0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39" name="文本框 503838"/>
            <p:cNvSpPr txBox="1"/>
            <p:nvPr/>
          </p:nvSpPr>
          <p:spPr>
            <a:xfrm>
              <a:off x="2880" y="302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03840" name="文本框 503839"/>
            <p:cNvSpPr txBox="1"/>
            <p:nvPr/>
          </p:nvSpPr>
          <p:spPr>
            <a:xfrm>
              <a:off x="4416" y="316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</p:grpSp>
      <p:grpSp>
        <p:nvGrpSpPr>
          <p:cNvPr id="503841" name="组合 503840"/>
          <p:cNvGrpSpPr/>
          <p:nvPr/>
        </p:nvGrpSpPr>
        <p:grpSpPr>
          <a:xfrm>
            <a:off x="9480551" y="4868864"/>
            <a:ext cx="576263" cy="814387"/>
            <a:chOff x="4416" y="2592"/>
            <a:chExt cx="384" cy="624"/>
          </a:xfrm>
        </p:grpSpPr>
        <p:sp>
          <p:nvSpPr>
            <p:cNvPr id="503842" name="直接连接符 503841"/>
            <p:cNvSpPr/>
            <p:nvPr/>
          </p:nvSpPr>
          <p:spPr>
            <a:xfrm>
              <a:off x="4416" y="2592"/>
              <a:ext cx="0" cy="624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03843" name="文本框 503842"/>
            <p:cNvSpPr txBox="1"/>
            <p:nvPr/>
          </p:nvSpPr>
          <p:spPr>
            <a:xfrm>
              <a:off x="4464" y="2592"/>
              <a:ext cx="336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F</a:t>
              </a:r>
            </a:p>
          </p:txBody>
        </p:sp>
      </p:grpSp>
      <p:grpSp>
        <p:nvGrpSpPr>
          <p:cNvPr id="503844" name="组合 503843"/>
          <p:cNvGrpSpPr/>
          <p:nvPr/>
        </p:nvGrpSpPr>
        <p:grpSpPr>
          <a:xfrm>
            <a:off x="8953500" y="5307013"/>
            <a:ext cx="609600" cy="609600"/>
            <a:chOff x="4080" y="2928"/>
            <a:chExt cx="384" cy="384"/>
          </a:xfrm>
        </p:grpSpPr>
        <p:sp>
          <p:nvSpPr>
            <p:cNvPr id="503845" name="任意多边形 503844"/>
            <p:cNvSpPr/>
            <p:nvPr/>
          </p:nvSpPr>
          <p:spPr>
            <a:xfrm rot="-9252461">
              <a:off x="4272" y="3072"/>
              <a:ext cx="144" cy="24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triangle" w="med" len="lg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846" name="文本框 503845"/>
            <p:cNvSpPr txBox="1"/>
            <p:nvPr/>
          </p:nvSpPr>
          <p:spPr>
            <a:xfrm>
              <a:off x="4080" y="2928"/>
              <a:ext cx="38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m</a:t>
              </a:r>
            </a:p>
          </p:txBody>
        </p:sp>
      </p:grpSp>
      <p:sp>
        <p:nvSpPr>
          <p:cNvPr id="503847" name="文本框 503846"/>
          <p:cNvSpPr txBox="1"/>
          <p:nvPr/>
        </p:nvSpPr>
        <p:spPr>
          <a:xfrm>
            <a:off x="1752600" y="955675"/>
            <a:ext cx="4775200" cy="78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解：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(1)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外力分析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将力向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杆的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截面形心简化得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03852" name="文本框 503851"/>
          <p:cNvSpPr txBox="1"/>
          <p:nvPr/>
        </p:nvSpPr>
        <p:spPr>
          <a:xfrm>
            <a:off x="1774826" y="4484688"/>
            <a:ext cx="55594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杆为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扭转和平面弯曲的组合变形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503853" name="组合 503852"/>
          <p:cNvGrpSpPr/>
          <p:nvPr/>
        </p:nvGrpSpPr>
        <p:grpSpPr>
          <a:xfrm>
            <a:off x="6373813" y="836614"/>
            <a:ext cx="4114800" cy="3152775"/>
            <a:chOff x="1104" y="2046"/>
            <a:chExt cx="2592" cy="1986"/>
          </a:xfrm>
        </p:grpSpPr>
        <p:sp>
          <p:nvSpPr>
            <p:cNvPr id="503854" name="立方体 503853"/>
            <p:cNvSpPr/>
            <p:nvPr/>
          </p:nvSpPr>
          <p:spPr>
            <a:xfrm>
              <a:off x="1104" y="2304"/>
              <a:ext cx="768" cy="1200"/>
            </a:xfrm>
            <a:prstGeom prst="cube">
              <a:avLst>
                <a:gd name="adj" fmla="val 52083"/>
              </a:avLst>
            </a:prstGeom>
            <a:solidFill>
              <a:srgbClr val="CCFFCC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3855" name="直接连接符 503854"/>
            <p:cNvSpPr/>
            <p:nvPr/>
          </p:nvSpPr>
          <p:spPr>
            <a:xfrm>
              <a:off x="1728" y="2928"/>
              <a:ext cx="1296" cy="0"/>
            </a:xfrm>
            <a:prstGeom prst="line">
              <a:avLst/>
            </a:prstGeom>
            <a:ln w="762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56" name="直接连接符 503855"/>
            <p:cNvSpPr/>
            <p:nvPr/>
          </p:nvSpPr>
          <p:spPr>
            <a:xfrm flipV="1">
              <a:off x="2400" y="2592"/>
              <a:ext cx="864" cy="1056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57" name="直接连接符 503856"/>
            <p:cNvSpPr/>
            <p:nvPr/>
          </p:nvSpPr>
          <p:spPr>
            <a:xfrm>
              <a:off x="2400" y="3312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03858" name="直接连接符 503857"/>
            <p:cNvSpPr/>
            <p:nvPr/>
          </p:nvSpPr>
          <p:spPr>
            <a:xfrm>
              <a:off x="3264" y="2256"/>
              <a:ext cx="0" cy="336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503859" name="直接连接符 503858"/>
            <p:cNvSpPr/>
            <p:nvPr/>
          </p:nvSpPr>
          <p:spPr>
            <a:xfrm flipV="1">
              <a:off x="1746" y="2118"/>
              <a:ext cx="0" cy="7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60" name="直接连接符 503859"/>
            <p:cNvSpPr/>
            <p:nvPr/>
          </p:nvSpPr>
          <p:spPr>
            <a:xfrm flipV="1">
              <a:off x="2976" y="2118"/>
              <a:ext cx="0" cy="7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61" name="直接连接符 503860"/>
            <p:cNvSpPr/>
            <p:nvPr/>
          </p:nvSpPr>
          <p:spPr>
            <a:xfrm>
              <a:off x="1728" y="2238"/>
              <a:ext cx="12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503862" name="文本框 503861"/>
            <p:cNvSpPr txBox="1"/>
            <p:nvPr/>
          </p:nvSpPr>
          <p:spPr>
            <a:xfrm>
              <a:off x="1488" y="273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503863" name="文本框 503862"/>
            <p:cNvSpPr txBox="1"/>
            <p:nvPr/>
          </p:nvSpPr>
          <p:spPr>
            <a:xfrm>
              <a:off x="2736" y="268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503864" name="直接连接符 503863"/>
            <p:cNvSpPr/>
            <p:nvPr/>
          </p:nvSpPr>
          <p:spPr>
            <a:xfrm flipH="1">
              <a:off x="2688" y="2928"/>
              <a:ext cx="144" cy="14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65" name="直接连接符 503864"/>
            <p:cNvSpPr/>
            <p:nvPr/>
          </p:nvSpPr>
          <p:spPr>
            <a:xfrm>
              <a:off x="2688" y="3072"/>
              <a:ext cx="19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66" name="文本框 503865"/>
            <p:cNvSpPr txBox="1"/>
            <p:nvPr/>
          </p:nvSpPr>
          <p:spPr>
            <a:xfrm>
              <a:off x="2112" y="3552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</a:p>
          </p:txBody>
        </p:sp>
        <p:sp>
          <p:nvSpPr>
            <p:cNvPr id="503867" name="文本框 503866"/>
            <p:cNvSpPr txBox="1"/>
            <p:nvPr/>
          </p:nvSpPr>
          <p:spPr>
            <a:xfrm>
              <a:off x="3264" y="2544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503868" name="直接连接符 503867"/>
            <p:cNvSpPr/>
            <p:nvPr/>
          </p:nvSpPr>
          <p:spPr>
            <a:xfrm>
              <a:off x="2400" y="3696"/>
              <a:ext cx="0" cy="33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69" name="直接连接符 503868"/>
            <p:cNvSpPr/>
            <p:nvPr/>
          </p:nvSpPr>
          <p:spPr>
            <a:xfrm>
              <a:off x="2976" y="3024"/>
              <a:ext cx="0" cy="62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70" name="直接连接符 503869"/>
            <p:cNvSpPr/>
            <p:nvPr/>
          </p:nvSpPr>
          <p:spPr>
            <a:xfrm>
              <a:off x="3264" y="2784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3871" name="直接连接符 503870"/>
            <p:cNvSpPr/>
            <p:nvPr/>
          </p:nvSpPr>
          <p:spPr>
            <a:xfrm flipV="1">
              <a:off x="2400" y="3408"/>
              <a:ext cx="576" cy="57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503872" name="直接连接符 503871"/>
            <p:cNvSpPr/>
            <p:nvPr/>
          </p:nvSpPr>
          <p:spPr>
            <a:xfrm flipV="1">
              <a:off x="2976" y="3120"/>
              <a:ext cx="288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503873" name="文本框 503872"/>
            <p:cNvSpPr txBox="1"/>
            <p:nvPr/>
          </p:nvSpPr>
          <p:spPr>
            <a:xfrm rot="-2919710">
              <a:off x="2334" y="3406"/>
              <a:ext cx="7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1.4m</a:t>
              </a:r>
            </a:p>
          </p:txBody>
        </p:sp>
        <p:sp>
          <p:nvSpPr>
            <p:cNvPr id="503874" name="文本框 503873"/>
            <p:cNvSpPr txBox="1"/>
            <p:nvPr/>
          </p:nvSpPr>
          <p:spPr>
            <a:xfrm rot="-2964012">
              <a:off x="2845" y="2942"/>
              <a:ext cx="6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0.6m</a:t>
              </a:r>
            </a:p>
          </p:txBody>
        </p:sp>
        <p:sp>
          <p:nvSpPr>
            <p:cNvPr id="503875" name="文本框 503874"/>
            <p:cNvSpPr txBox="1"/>
            <p:nvPr/>
          </p:nvSpPr>
          <p:spPr>
            <a:xfrm>
              <a:off x="2064" y="3024"/>
              <a:ext cx="5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15kN</a:t>
              </a:r>
            </a:p>
          </p:txBody>
        </p:sp>
        <p:sp>
          <p:nvSpPr>
            <p:cNvPr id="503876" name="文本框 503875"/>
            <p:cNvSpPr txBox="1"/>
            <p:nvPr/>
          </p:nvSpPr>
          <p:spPr>
            <a:xfrm>
              <a:off x="3072" y="2064"/>
              <a:ext cx="62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10kN</a:t>
              </a:r>
            </a:p>
          </p:txBody>
        </p:sp>
        <p:sp>
          <p:nvSpPr>
            <p:cNvPr id="503877" name="文本框 503876"/>
            <p:cNvSpPr txBox="1"/>
            <p:nvPr/>
          </p:nvSpPr>
          <p:spPr>
            <a:xfrm>
              <a:off x="2160" y="2046"/>
              <a:ext cx="57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0.8m</a:t>
              </a:r>
            </a:p>
          </p:txBody>
        </p:sp>
      </p:grpSp>
      <p:graphicFrame>
        <p:nvGraphicFramePr>
          <p:cNvPr id="503878" name="对象 503877"/>
          <p:cNvGraphicFramePr/>
          <p:nvPr/>
        </p:nvGraphicFramePr>
        <p:xfrm>
          <a:off x="2373313" y="2824163"/>
          <a:ext cx="3403600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r:id="rId3" imgW="3402330" imgH="1180465" progId="Equation.3">
                  <p:embed/>
                </p:oleObj>
              </mc:Choice>
              <mc:Fallback>
                <p:oleObj r:id="rId3" imgW="3402330" imgH="1180465" progId="Equation.3">
                  <p:embed/>
                  <p:pic>
                    <p:nvPicPr>
                      <p:cNvPr id="503878" name="对象 50387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73313" y="2824163"/>
                        <a:ext cx="3403600" cy="1181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3879" name="对象 503878"/>
          <p:cNvGraphicFramePr/>
          <p:nvPr/>
        </p:nvGraphicFramePr>
        <p:xfrm>
          <a:off x="2351088" y="2247900"/>
          <a:ext cx="15113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5" imgW="1510030" imgH="317500" progId="Equation.3">
                  <p:embed/>
                </p:oleObj>
              </mc:Choice>
              <mc:Fallback>
                <p:oleObj r:id="rId5" imgW="1510030" imgH="317500" progId="Equation.3">
                  <p:embed/>
                  <p:pic>
                    <p:nvPicPr>
                      <p:cNvPr id="503879" name="对象 503878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2247900"/>
                        <a:ext cx="15113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3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3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038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38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038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038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03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47" grpId="0"/>
      <p:bldP spid="5038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4835" name="组合 504834"/>
          <p:cNvGrpSpPr/>
          <p:nvPr/>
        </p:nvGrpSpPr>
        <p:grpSpPr>
          <a:xfrm>
            <a:off x="6553200" y="990600"/>
            <a:ext cx="3657600" cy="1905000"/>
            <a:chOff x="2496" y="2592"/>
            <a:chExt cx="2304" cy="1200"/>
          </a:xfrm>
        </p:grpSpPr>
        <p:grpSp>
          <p:nvGrpSpPr>
            <p:cNvPr id="504836" name="组合 504835"/>
            <p:cNvGrpSpPr/>
            <p:nvPr/>
          </p:nvGrpSpPr>
          <p:grpSpPr>
            <a:xfrm>
              <a:off x="2496" y="2592"/>
              <a:ext cx="2208" cy="1200"/>
              <a:chOff x="2496" y="2592"/>
              <a:chExt cx="2208" cy="1200"/>
            </a:xfrm>
          </p:grpSpPr>
          <p:sp>
            <p:nvSpPr>
              <p:cNvPr id="504837" name="立方体 504836"/>
              <p:cNvSpPr/>
              <p:nvPr/>
            </p:nvSpPr>
            <p:spPr>
              <a:xfrm>
                <a:off x="2496" y="2592"/>
                <a:ext cx="768" cy="1200"/>
              </a:xfrm>
              <a:prstGeom prst="cube">
                <a:avLst>
                  <a:gd name="adj" fmla="val 52083"/>
                </a:avLst>
              </a:prstGeom>
              <a:solidFill>
                <a:srgbClr val="CC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838" name="直接连接符 504837"/>
              <p:cNvSpPr/>
              <p:nvPr/>
            </p:nvSpPr>
            <p:spPr>
              <a:xfrm>
                <a:off x="3120" y="3216"/>
                <a:ext cx="1296" cy="0"/>
              </a:xfrm>
              <a:prstGeom prst="line">
                <a:avLst/>
              </a:prstGeom>
              <a:ln w="762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504839" name="文本框 504838"/>
              <p:cNvSpPr txBox="1"/>
              <p:nvPr/>
            </p:nvSpPr>
            <p:spPr>
              <a:xfrm>
                <a:off x="2880" y="3024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504840" name="文本框 504839"/>
              <p:cNvSpPr txBox="1"/>
              <p:nvPr/>
            </p:nvSpPr>
            <p:spPr>
              <a:xfrm>
                <a:off x="4416" y="3168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</p:grpSp>
        <p:grpSp>
          <p:nvGrpSpPr>
            <p:cNvPr id="504841" name="组合 504840"/>
            <p:cNvGrpSpPr/>
            <p:nvPr/>
          </p:nvGrpSpPr>
          <p:grpSpPr>
            <a:xfrm>
              <a:off x="4416" y="2592"/>
              <a:ext cx="384" cy="624"/>
              <a:chOff x="4416" y="2592"/>
              <a:chExt cx="384" cy="624"/>
            </a:xfrm>
          </p:grpSpPr>
          <p:sp>
            <p:nvSpPr>
              <p:cNvPr id="504842" name="直接连接符 504841"/>
              <p:cNvSpPr/>
              <p:nvPr/>
            </p:nvSpPr>
            <p:spPr>
              <a:xfrm>
                <a:off x="4416" y="2592"/>
                <a:ext cx="0" cy="62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504843" name="文本框 504842"/>
              <p:cNvSpPr txBox="1"/>
              <p:nvPr/>
            </p:nvSpPr>
            <p:spPr>
              <a:xfrm>
                <a:off x="4464" y="2592"/>
                <a:ext cx="33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F</a:t>
                </a:r>
              </a:p>
            </p:txBody>
          </p:sp>
        </p:grpSp>
        <p:grpSp>
          <p:nvGrpSpPr>
            <p:cNvPr id="504844" name="组合 504843"/>
            <p:cNvGrpSpPr/>
            <p:nvPr/>
          </p:nvGrpSpPr>
          <p:grpSpPr>
            <a:xfrm>
              <a:off x="4080" y="2928"/>
              <a:ext cx="384" cy="384"/>
              <a:chOff x="4080" y="2928"/>
              <a:chExt cx="384" cy="384"/>
            </a:xfrm>
          </p:grpSpPr>
          <p:sp>
            <p:nvSpPr>
              <p:cNvPr id="504845" name="任意多边形 504844"/>
              <p:cNvSpPr/>
              <p:nvPr/>
            </p:nvSpPr>
            <p:spPr>
              <a:xfrm rot="-9252461">
                <a:off x="4272" y="3072"/>
                <a:ext cx="144" cy="2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headEnd type="triangle" w="med" len="lg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04846" name="文本框 504845"/>
              <p:cNvSpPr txBox="1"/>
              <p:nvPr/>
            </p:nvSpPr>
            <p:spPr>
              <a:xfrm>
                <a:off x="4080" y="2928"/>
                <a:ext cx="384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m</a:t>
                </a:r>
              </a:p>
            </p:txBody>
          </p:sp>
        </p:grpSp>
      </p:grpSp>
      <p:sp>
        <p:nvSpPr>
          <p:cNvPr id="504852" name="直接连接符 504851"/>
          <p:cNvSpPr/>
          <p:nvPr/>
        </p:nvSpPr>
        <p:spPr>
          <a:xfrm>
            <a:off x="7543800" y="4235450"/>
            <a:ext cx="2057400" cy="0"/>
          </a:xfrm>
          <a:prstGeom prst="line">
            <a:avLst/>
          </a:prstGeom>
          <a:ln w="571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3" name="直接连接符 504852"/>
          <p:cNvSpPr/>
          <p:nvPr/>
        </p:nvSpPr>
        <p:spPr>
          <a:xfrm>
            <a:off x="7543800" y="3854450"/>
            <a:ext cx="20574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4" name="直接连接符 504853"/>
          <p:cNvSpPr/>
          <p:nvPr/>
        </p:nvSpPr>
        <p:spPr>
          <a:xfrm>
            <a:off x="7543800" y="3854450"/>
            <a:ext cx="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5" name="直接连接符 504854"/>
          <p:cNvSpPr/>
          <p:nvPr/>
        </p:nvSpPr>
        <p:spPr>
          <a:xfrm>
            <a:off x="9601200" y="3854450"/>
            <a:ext cx="0" cy="38100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6" name="椭圆 504855"/>
          <p:cNvSpPr/>
          <p:nvPr/>
        </p:nvSpPr>
        <p:spPr>
          <a:xfrm>
            <a:off x="8382000" y="393065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r>
              <a:rPr lang="en-US" altLang="zh-CN"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504857" name="直接连接符 504856"/>
          <p:cNvSpPr/>
          <p:nvPr/>
        </p:nvSpPr>
        <p:spPr>
          <a:xfrm>
            <a:off x="7848600" y="3854450"/>
            <a:ext cx="0" cy="381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8" name="直接连接符 504857"/>
          <p:cNvSpPr/>
          <p:nvPr/>
        </p:nvSpPr>
        <p:spPr>
          <a:xfrm>
            <a:off x="8153400" y="3854450"/>
            <a:ext cx="0" cy="381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59" name="直接连接符 504858"/>
          <p:cNvSpPr/>
          <p:nvPr/>
        </p:nvSpPr>
        <p:spPr>
          <a:xfrm>
            <a:off x="8686800" y="3854450"/>
            <a:ext cx="0" cy="381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60" name="直接连接符 504859"/>
          <p:cNvSpPr/>
          <p:nvPr/>
        </p:nvSpPr>
        <p:spPr>
          <a:xfrm>
            <a:off x="8991600" y="3854450"/>
            <a:ext cx="0" cy="381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61" name="直接连接符 504860"/>
          <p:cNvSpPr/>
          <p:nvPr/>
        </p:nvSpPr>
        <p:spPr>
          <a:xfrm>
            <a:off x="9296400" y="3854450"/>
            <a:ext cx="0" cy="381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504862" name="文本框 504861"/>
          <p:cNvSpPr txBox="1"/>
          <p:nvPr/>
        </p:nvSpPr>
        <p:spPr>
          <a:xfrm>
            <a:off x="8001000" y="3473450"/>
            <a:ext cx="147955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15kN</a:t>
            </a:r>
            <a:r>
              <a:rPr lang="en-US" altLang="zh-CN">
                <a:latin typeface="Times New Roman" panose="02020603050405020304" pitchFamily="18" charset="0"/>
              </a:rPr>
              <a:t>·</a:t>
            </a:r>
            <a:r>
              <a:rPr lang="en-US" altLang="zh-CN" sz="2000">
                <a:latin typeface="Times New Roman" panose="02020603050405020304" pitchFamily="18" charset="0"/>
              </a:rPr>
              <a:t>m</a:t>
            </a:r>
          </a:p>
        </p:txBody>
      </p:sp>
      <p:grpSp>
        <p:nvGrpSpPr>
          <p:cNvPr id="504863" name="组合 504862"/>
          <p:cNvGrpSpPr/>
          <p:nvPr/>
        </p:nvGrpSpPr>
        <p:grpSpPr>
          <a:xfrm flipV="1">
            <a:off x="7239000" y="5378450"/>
            <a:ext cx="2438400" cy="838200"/>
            <a:chOff x="3552" y="2928"/>
            <a:chExt cx="1536" cy="528"/>
          </a:xfrm>
        </p:grpSpPr>
        <p:sp>
          <p:nvSpPr>
            <p:cNvPr id="504864" name="直接连接符 504863"/>
            <p:cNvSpPr/>
            <p:nvPr/>
          </p:nvSpPr>
          <p:spPr>
            <a:xfrm>
              <a:off x="3792" y="3456"/>
              <a:ext cx="1296" cy="0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65" name="直接连接符 504864"/>
            <p:cNvSpPr/>
            <p:nvPr/>
          </p:nvSpPr>
          <p:spPr>
            <a:xfrm flipV="1">
              <a:off x="3792" y="2928"/>
              <a:ext cx="0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66" name="直接连接符 504865"/>
            <p:cNvSpPr/>
            <p:nvPr/>
          </p:nvSpPr>
          <p:spPr>
            <a:xfrm>
              <a:off x="3792" y="2928"/>
              <a:ext cx="1296" cy="52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67" name="椭圆 504866"/>
            <p:cNvSpPr/>
            <p:nvPr/>
          </p:nvSpPr>
          <p:spPr>
            <a:xfrm>
              <a:off x="4224" y="3216"/>
              <a:ext cx="192" cy="144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 wrap="none" anchor="ctr" anchorCtr="0"/>
            <a:lstStyle/>
            <a:p>
              <a:r>
                <a:rPr lang="en-US" altLang="zh-CN">
                  <a:latin typeface="Times New Roman" panose="02020603050405020304" pitchFamily="18" charset="0"/>
                </a:rPr>
                <a:t>-</a:t>
              </a:r>
            </a:p>
          </p:txBody>
        </p:sp>
        <p:sp>
          <p:nvSpPr>
            <p:cNvPr id="504868" name="直接连接符 504867"/>
            <p:cNvSpPr/>
            <p:nvPr/>
          </p:nvSpPr>
          <p:spPr>
            <a:xfrm>
              <a:off x="3984" y="3024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69" name="直接连接符 504868"/>
            <p:cNvSpPr/>
            <p:nvPr/>
          </p:nvSpPr>
          <p:spPr>
            <a:xfrm>
              <a:off x="4416" y="3168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70" name="直接连接符 504869"/>
            <p:cNvSpPr/>
            <p:nvPr/>
          </p:nvSpPr>
          <p:spPr>
            <a:xfrm>
              <a:off x="4176" y="3072"/>
              <a:ext cx="0" cy="38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71" name="直接连接符 504870"/>
            <p:cNvSpPr/>
            <p:nvPr/>
          </p:nvSpPr>
          <p:spPr>
            <a:xfrm>
              <a:off x="4608" y="3264"/>
              <a:ext cx="0" cy="1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72" name="直接连接符 504871"/>
            <p:cNvSpPr/>
            <p:nvPr/>
          </p:nvSpPr>
          <p:spPr>
            <a:xfrm>
              <a:off x="4800" y="3360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504873" name="文本框 504872"/>
            <p:cNvSpPr txBox="1"/>
            <p:nvPr/>
          </p:nvSpPr>
          <p:spPr>
            <a:xfrm>
              <a:off x="3552" y="3223"/>
              <a:ext cx="57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rot="10800000">
              <a:spAutoFit/>
            </a:bodyPr>
            <a:lstStyle/>
            <a:p>
              <a:pPr algn="l">
                <a:spcBef>
                  <a:spcPct val="50000"/>
                </a:spcBef>
              </a:pPr>
              <a:endParaRPr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504874" name="文本框 504873"/>
          <p:cNvSpPr txBox="1"/>
          <p:nvPr/>
        </p:nvSpPr>
        <p:spPr>
          <a:xfrm>
            <a:off x="1981201" y="1052513"/>
            <a:ext cx="46910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(2)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内力分析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--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画扭矩图和弯矩图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04875" name="文本框 504874"/>
          <p:cNvSpPr txBox="1"/>
          <p:nvPr/>
        </p:nvSpPr>
        <p:spPr>
          <a:xfrm>
            <a:off x="1870075" y="1773238"/>
            <a:ext cx="35052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固定端截面为危险截面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504880" name="文本框 504879"/>
          <p:cNvSpPr txBox="1"/>
          <p:nvPr/>
        </p:nvSpPr>
        <p:spPr>
          <a:xfrm>
            <a:off x="7315200" y="6216650"/>
            <a:ext cx="1219200" cy="40011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20kN</a:t>
            </a:r>
            <a:r>
              <a:rPr lang="en-US" altLang="zh-CN">
                <a:latin typeface="Times New Roman" panose="02020603050405020304" pitchFamily="18" charset="0"/>
              </a:rPr>
              <a:t>·</a:t>
            </a:r>
            <a:r>
              <a:rPr lang="en-US" altLang="zh-CN" sz="2000">
                <a:latin typeface="Times New Roman" panose="02020603050405020304" pitchFamily="18" charset="0"/>
              </a:rPr>
              <a:t>m</a:t>
            </a:r>
          </a:p>
        </p:txBody>
      </p:sp>
      <p:graphicFrame>
        <p:nvGraphicFramePr>
          <p:cNvPr id="504881" name="对象 504880"/>
          <p:cNvGraphicFramePr/>
          <p:nvPr/>
        </p:nvGraphicFramePr>
        <p:xfrm>
          <a:off x="2611438" y="3213100"/>
          <a:ext cx="25019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r:id="rId3" imgW="2500630" imgH="431800" progId="Equation.3">
                  <p:embed/>
                </p:oleObj>
              </mc:Choice>
              <mc:Fallback>
                <p:oleObj r:id="rId3" imgW="2500630" imgH="431800" progId="Equation.3">
                  <p:embed/>
                  <p:pic>
                    <p:nvPicPr>
                      <p:cNvPr id="504881" name="对象 50488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11438" y="3213100"/>
                        <a:ext cx="25019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82" name="对象 504881"/>
          <p:cNvGraphicFramePr/>
          <p:nvPr/>
        </p:nvGraphicFramePr>
        <p:xfrm>
          <a:off x="2659063" y="2492375"/>
          <a:ext cx="193040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5" imgW="1928495" imgH="317500" progId="Equation.3">
                  <p:embed/>
                </p:oleObj>
              </mc:Choice>
              <mc:Fallback>
                <p:oleObj r:id="rId5" imgW="1928495" imgH="317500" progId="Equation.3">
                  <p:embed/>
                  <p:pic>
                    <p:nvPicPr>
                      <p:cNvPr id="504882" name="对象 50488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659063" y="2492375"/>
                        <a:ext cx="1930400" cy="317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83" name="对象 504882"/>
          <p:cNvGraphicFramePr/>
          <p:nvPr/>
        </p:nvGraphicFramePr>
        <p:xfrm>
          <a:off x="2560638" y="3933825"/>
          <a:ext cx="25273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r:id="rId7" imgW="2527300" imgH="889000" progId="Equation.3">
                  <p:embed/>
                </p:oleObj>
              </mc:Choice>
              <mc:Fallback>
                <p:oleObj r:id="rId7" imgW="2527300" imgH="889000" progId="Equation.3">
                  <p:embed/>
                  <p:pic>
                    <p:nvPicPr>
                      <p:cNvPr id="504883" name="对象 50488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560638" y="3933825"/>
                        <a:ext cx="25273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4884" name="对象 504883"/>
          <p:cNvGraphicFramePr/>
          <p:nvPr/>
        </p:nvGraphicFramePr>
        <p:xfrm>
          <a:off x="1919288" y="5373688"/>
          <a:ext cx="5346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r:id="rId9" imgW="5346700" imgH="914400" progId="Equation.3">
                  <p:embed/>
                </p:oleObj>
              </mc:Choice>
              <mc:Fallback>
                <p:oleObj r:id="rId9" imgW="5346700" imgH="914400" progId="Equation.3">
                  <p:embed/>
                  <p:pic>
                    <p:nvPicPr>
                      <p:cNvPr id="504884" name="对象 50488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19288" y="5373688"/>
                        <a:ext cx="53467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4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4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4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04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04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4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4874" grpId="0"/>
      <p:bldP spid="5048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5" name="矩形 14514"/>
          <p:cNvSpPr/>
          <p:nvPr/>
        </p:nvSpPr>
        <p:spPr>
          <a:xfrm>
            <a:off x="6959600" y="2205039"/>
            <a:ext cx="3276600" cy="443547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339" name="矩形 14338"/>
          <p:cNvSpPr/>
          <p:nvPr/>
        </p:nvSpPr>
        <p:spPr>
          <a:xfrm>
            <a:off x="1779588" y="652464"/>
            <a:ext cx="6837362" cy="514387"/>
          </a:xfrm>
          <a:prstGeom prst="rect">
            <a:avLst/>
          </a:prstGeom>
          <a:noFill/>
          <a:ln w="9525">
            <a:noFill/>
          </a:ln>
        </p:spPr>
        <p:txBody>
          <a:bodyPr lIns="78373" tIns="39187" rIns="78373" bIns="39187">
            <a:spAutoFit/>
          </a:bodyPr>
          <a:lstStyle/>
          <a:p>
            <a:pPr defTabSz="784225">
              <a:lnSpc>
                <a:spcPct val="110000"/>
              </a:lnSpc>
            </a:pPr>
            <a:r>
              <a:rPr lang="zh-CN" altLang="en-US" sz="2800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二 、水平冲击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(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Axial impact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)</a:t>
            </a:r>
          </a:p>
        </p:txBody>
      </p:sp>
      <p:sp>
        <p:nvSpPr>
          <p:cNvPr id="14340" name="矩形 14339"/>
          <p:cNvSpPr/>
          <p:nvPr/>
        </p:nvSpPr>
        <p:spPr>
          <a:xfrm>
            <a:off x="1565276" y="1598614"/>
            <a:ext cx="8240713" cy="1685925"/>
          </a:xfrm>
          <a:prstGeom prst="rect">
            <a:avLst/>
          </a:prstGeom>
          <a:noFill/>
          <a:ln w="9525">
            <a:noFill/>
          </a:ln>
        </p:spPr>
        <p:txBody>
          <a:bodyPr wrap="none" lIns="78373" tIns="39187" rIns="78373" bIns="39187" anchor="t" anchorCtr="0">
            <a:spAutoFit/>
          </a:bodyPr>
          <a:lstStyle/>
          <a:p>
            <a:pPr defTabSz="784225">
              <a:lnSpc>
                <a:spcPct val="110000"/>
              </a:lnSpc>
            </a:pPr>
            <a:r>
              <a:rPr lang="en-US" altLang="zh-CN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已知等截面杆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在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C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处受一重量为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G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速度为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的物体沿</a:t>
            </a:r>
          </a:p>
          <a:p>
            <a:pPr defTabSz="784225">
              <a:lnSpc>
                <a:spcPct val="110000"/>
              </a:lnSpc>
            </a:pP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</a:t>
            </a:r>
          </a:p>
          <a:p>
            <a:pPr defTabSz="784225">
              <a:lnSpc>
                <a:spcPct val="110000"/>
              </a:lnSpc>
            </a:pP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水平方向冲击 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  <a:p>
            <a:pPr defTabSz="784225">
              <a:lnSpc>
                <a:spcPct val="110000"/>
              </a:lnSpc>
            </a:pPr>
            <a:endParaRPr lang="en-US" altLang="zh-CN" sz="240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4516" name="矩形 14515"/>
          <p:cNvSpPr/>
          <p:nvPr/>
        </p:nvSpPr>
        <p:spPr>
          <a:xfrm>
            <a:off x="1646238" y="3068638"/>
            <a:ext cx="3211512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求杆在危险点处的 </a:t>
            </a:r>
            <a:r>
              <a:rPr lang="en-US" altLang="zh-CN" sz="2400" i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400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14524" name="组合 14523"/>
          <p:cNvGrpSpPr/>
          <p:nvPr/>
        </p:nvGrpSpPr>
        <p:grpSpPr>
          <a:xfrm>
            <a:off x="7848600" y="2455864"/>
            <a:ext cx="1625600" cy="3756025"/>
            <a:chOff x="3984" y="1547"/>
            <a:chExt cx="1024" cy="2366"/>
          </a:xfrm>
        </p:grpSpPr>
        <p:sp>
          <p:nvSpPr>
            <p:cNvPr id="14487" name="矩形 14486"/>
            <p:cNvSpPr/>
            <p:nvPr/>
          </p:nvSpPr>
          <p:spPr>
            <a:xfrm rot="-5614411">
              <a:off x="4734" y="2858"/>
              <a:ext cx="4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14506" name="组合 14505"/>
            <p:cNvGrpSpPr/>
            <p:nvPr/>
          </p:nvGrpSpPr>
          <p:grpSpPr>
            <a:xfrm>
              <a:off x="4240" y="3822"/>
              <a:ext cx="672" cy="91"/>
              <a:chOff x="3120" y="3792"/>
              <a:chExt cx="528" cy="96"/>
            </a:xfrm>
          </p:grpSpPr>
          <p:sp>
            <p:nvSpPr>
              <p:cNvPr id="14504" name="矩形 14503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05" name="直接连接符 14504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4510" name="直接连接符 14509"/>
            <p:cNvSpPr/>
            <p:nvPr/>
          </p:nvSpPr>
          <p:spPr>
            <a:xfrm flipV="1">
              <a:off x="4864" y="1659"/>
              <a:ext cx="0" cy="21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14511" name="直接连接符 14510"/>
            <p:cNvSpPr/>
            <p:nvPr/>
          </p:nvSpPr>
          <p:spPr>
            <a:xfrm>
              <a:off x="4720" y="1659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512" name="文本框 14511"/>
            <p:cNvSpPr txBox="1"/>
            <p:nvPr/>
          </p:nvSpPr>
          <p:spPr>
            <a:xfrm>
              <a:off x="4384" y="3597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4519" name="直接连接符 14518"/>
            <p:cNvSpPr/>
            <p:nvPr/>
          </p:nvSpPr>
          <p:spPr>
            <a:xfrm>
              <a:off x="4576" y="1659"/>
              <a:ext cx="0" cy="21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4379" name="任意多边形 14378"/>
            <p:cNvSpPr/>
            <p:nvPr/>
          </p:nvSpPr>
          <p:spPr>
            <a:xfrm flipV="1">
              <a:off x="4176" y="2112"/>
              <a:ext cx="429" cy="56"/>
            </a:xfrm>
            <a:custGeom>
              <a:avLst/>
              <a:gdLst/>
              <a:ahLst/>
              <a:cxnLst/>
              <a:rect l="0" t="0" r="0" b="0"/>
              <a:pathLst>
                <a:path w="1672">
                  <a:moveTo>
                    <a:pt x="167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86" name="矩形 14485"/>
            <p:cNvSpPr/>
            <p:nvPr/>
          </p:nvSpPr>
          <p:spPr>
            <a:xfrm rot="-4565">
              <a:off x="4176" y="2832"/>
              <a:ext cx="8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14488" name="椭圆 14487"/>
            <p:cNvSpPr/>
            <p:nvPr/>
          </p:nvSpPr>
          <p:spPr>
            <a:xfrm>
              <a:off x="3984" y="2064"/>
              <a:ext cx="144" cy="141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07" name="直接连接符 14506"/>
            <p:cNvSpPr/>
            <p:nvPr/>
          </p:nvSpPr>
          <p:spPr>
            <a:xfrm flipH="1" flipV="1">
              <a:off x="4320" y="2160"/>
              <a:ext cx="12" cy="1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14508" name="直接连接符 14507"/>
            <p:cNvSpPr/>
            <p:nvPr/>
          </p:nvSpPr>
          <p:spPr>
            <a:xfrm>
              <a:off x="4033" y="2150"/>
              <a:ext cx="48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4509" name="文本框 14508"/>
            <p:cNvSpPr txBox="1"/>
            <p:nvPr/>
          </p:nvSpPr>
          <p:spPr>
            <a:xfrm>
              <a:off x="4177" y="1842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v</a:t>
              </a:r>
              <a:endParaRPr lang="en-US" altLang="zh-CN" sz="36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4521" name="文本框 14520"/>
            <p:cNvSpPr txBox="1"/>
            <p:nvPr/>
          </p:nvSpPr>
          <p:spPr>
            <a:xfrm>
              <a:off x="4316" y="1547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14522" name="文本框 14521"/>
            <p:cNvSpPr txBox="1"/>
            <p:nvPr/>
          </p:nvSpPr>
          <p:spPr>
            <a:xfrm>
              <a:off x="4332" y="191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8" name="文本框 60427"/>
          <p:cNvSpPr txBox="1"/>
          <p:nvPr/>
        </p:nvSpPr>
        <p:spPr>
          <a:xfrm>
            <a:off x="1524001" y="2673351"/>
            <a:ext cx="5738813" cy="1002469"/>
          </a:xfrm>
          <a:prstGeom prst="rect">
            <a:avLst/>
          </a:prstGeom>
          <a:noFill/>
          <a:ln w="9525">
            <a:noFill/>
          </a:ln>
        </p:spPr>
        <p:txBody>
          <a:bodyPr lIns="78373" tIns="39187" rIns="78373" bIns="39187">
            <a:spAutoFit/>
          </a:bodyPr>
          <a:lstStyle/>
          <a:p>
            <a:pPr defTabSz="784225">
              <a:spcBef>
                <a:spcPct val="50000"/>
              </a:spcBef>
            </a:pPr>
            <a:endParaRPr lang="en-US" altLang="zh-CN" sz="2400" dirty="0">
              <a:latin typeface="Times New Roman" panose="02020603050405020304" pitchFamily="18" charset="0"/>
            </a:endParaRPr>
          </a:p>
          <a:p>
            <a:pPr defTabSz="784225">
              <a:spcBef>
                <a:spcPct val="50000"/>
              </a:spcBef>
            </a:pPr>
            <a:endParaRPr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60431" name="矩形 60430"/>
          <p:cNvSpPr/>
          <p:nvPr/>
        </p:nvSpPr>
        <p:spPr>
          <a:xfrm>
            <a:off x="1752600" y="668338"/>
            <a:ext cx="793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解：</a:t>
            </a:r>
          </a:p>
        </p:txBody>
      </p:sp>
      <p:sp>
        <p:nvSpPr>
          <p:cNvPr id="60583" name="矩形 60582"/>
          <p:cNvSpPr/>
          <p:nvPr/>
        </p:nvSpPr>
        <p:spPr>
          <a:xfrm>
            <a:off x="2325688" y="692150"/>
            <a:ext cx="38417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冲击过程中小球动能减少为</a:t>
            </a:r>
          </a:p>
        </p:txBody>
      </p:sp>
      <p:sp>
        <p:nvSpPr>
          <p:cNvPr id="60636" name="文本框 60635"/>
          <p:cNvSpPr txBox="1"/>
          <p:nvPr/>
        </p:nvSpPr>
        <p:spPr>
          <a:xfrm>
            <a:off x="2135188" y="2349500"/>
            <a:ext cx="3124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势能没有改变</a:t>
            </a:r>
            <a:endParaRPr lang="zh-CN" altLang="en-US" sz="240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60637" name="文本框 60636"/>
          <p:cNvSpPr txBox="1"/>
          <p:nvPr/>
        </p:nvSpPr>
        <p:spPr>
          <a:xfrm>
            <a:off x="4295775" y="2349500"/>
            <a:ext cx="1219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V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= 0</a:t>
            </a:r>
          </a:p>
        </p:txBody>
      </p:sp>
      <p:grpSp>
        <p:nvGrpSpPr>
          <p:cNvPr id="60657" name="组合 60656"/>
          <p:cNvGrpSpPr/>
          <p:nvPr/>
        </p:nvGrpSpPr>
        <p:grpSpPr>
          <a:xfrm>
            <a:off x="6527800" y="765175"/>
            <a:ext cx="4948238" cy="4254500"/>
            <a:chOff x="3107" y="795"/>
            <a:chExt cx="3117" cy="2680"/>
          </a:xfrm>
        </p:grpSpPr>
        <p:grpSp>
          <p:nvGrpSpPr>
            <p:cNvPr id="60608" name="组合 60607"/>
            <p:cNvGrpSpPr/>
            <p:nvPr/>
          </p:nvGrpSpPr>
          <p:grpSpPr>
            <a:xfrm>
              <a:off x="4502" y="3289"/>
              <a:ext cx="672" cy="96"/>
              <a:chOff x="3120" y="3792"/>
              <a:chExt cx="528" cy="96"/>
            </a:xfrm>
          </p:grpSpPr>
          <p:sp>
            <p:nvSpPr>
              <p:cNvPr id="60609" name="矩形 60608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10" name="直接连接符 60609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0613" name="文本框 60612"/>
            <p:cNvSpPr txBox="1"/>
            <p:nvPr/>
          </p:nvSpPr>
          <p:spPr>
            <a:xfrm>
              <a:off x="4558" y="299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14" name="直接连接符 60613"/>
            <p:cNvSpPr/>
            <p:nvPr/>
          </p:nvSpPr>
          <p:spPr>
            <a:xfrm>
              <a:off x="4830" y="1117"/>
              <a:ext cx="0" cy="217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623" name="任意多边形 60622"/>
            <p:cNvSpPr/>
            <p:nvPr/>
          </p:nvSpPr>
          <p:spPr>
            <a:xfrm rot="1615866" flipH="1" flipV="1">
              <a:off x="4930" y="1121"/>
              <a:ext cx="1294" cy="2354"/>
            </a:xfrm>
            <a:custGeom>
              <a:avLst/>
              <a:gdLst>
                <a:gd name="txL" fmla="*/ 0 w 21564"/>
                <a:gd name="txT" fmla="*/ 0 h 16073"/>
                <a:gd name="txR" fmla="*/ 21564 w 21564"/>
                <a:gd name="txB" fmla="*/ 16073 h 16073"/>
              </a:gdLst>
              <a:ahLst/>
              <a:cxnLst>
                <a:cxn ang="270">
                  <a:pos x="14429" y="0"/>
                </a:cxn>
                <a:cxn ang="0">
                  <a:pos x="21564" y="14834"/>
                </a:cxn>
                <a:cxn ang="180">
                  <a:pos x="0" y="16073"/>
                </a:cxn>
              </a:cxnLst>
              <a:rect l="txL" t="txT" r="txR" b="txB"/>
              <a:pathLst>
                <a:path w="21564" h="16073" fill="none">
                  <a:moveTo>
                    <a:pt x="14429" y="0"/>
                  </a:moveTo>
                  <a:arcTo wR="21600" hR="21600" stAng="-2885109" swAng="2687804"/>
                </a:path>
                <a:path w="21564" h="16073" stroke="0">
                  <a:moveTo>
                    <a:pt x="14429" y="0"/>
                  </a:moveTo>
                  <a:arcTo wR="21600" hR="21600" stAng="-2885109" swAng="2687804"/>
                  <a:lnTo>
                    <a:pt x="0" y="16073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624" name="椭圆 60623"/>
            <p:cNvSpPr/>
            <p:nvPr/>
          </p:nvSpPr>
          <p:spPr>
            <a:xfrm>
              <a:off x="5057" y="1562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625" name="文本框 60624"/>
            <p:cNvSpPr txBox="1"/>
            <p:nvPr/>
          </p:nvSpPr>
          <p:spPr>
            <a:xfrm>
              <a:off x="4996" y="132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G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27" name="直接连接符 60626"/>
            <p:cNvSpPr/>
            <p:nvPr/>
          </p:nvSpPr>
          <p:spPr>
            <a:xfrm flipV="1">
              <a:off x="5193" y="989"/>
              <a:ext cx="0" cy="6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628" name="直接连接符 60627"/>
            <p:cNvSpPr/>
            <p:nvPr/>
          </p:nvSpPr>
          <p:spPr>
            <a:xfrm flipV="1">
              <a:off x="4830" y="975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629" name="直接连接符 60628"/>
            <p:cNvSpPr/>
            <p:nvPr/>
          </p:nvSpPr>
          <p:spPr>
            <a:xfrm flipV="1">
              <a:off x="4830" y="1026"/>
              <a:ext cx="3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0630" name="文本框 60629"/>
            <p:cNvSpPr txBox="1"/>
            <p:nvPr/>
          </p:nvSpPr>
          <p:spPr>
            <a:xfrm>
              <a:off x="4876" y="795"/>
              <a:ext cx="43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endParaRPr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0633" name="组合 60632"/>
            <p:cNvGrpSpPr/>
            <p:nvPr/>
          </p:nvGrpSpPr>
          <p:grpSpPr>
            <a:xfrm>
              <a:off x="5239" y="1421"/>
              <a:ext cx="576" cy="250"/>
              <a:chOff x="4992" y="624"/>
              <a:chExt cx="576" cy="250"/>
            </a:xfrm>
          </p:grpSpPr>
          <p:sp>
            <p:nvSpPr>
              <p:cNvPr id="60626" name="直接连接符 60625"/>
              <p:cNvSpPr/>
              <p:nvPr/>
            </p:nvSpPr>
            <p:spPr>
              <a:xfrm>
                <a:off x="4992" y="864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60632" name="文本框 60631"/>
              <p:cNvSpPr txBox="1"/>
              <p:nvPr/>
            </p:nvSpPr>
            <p:spPr>
              <a:xfrm>
                <a:off x="5184" y="624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lang="en-US" altLang="zh-CN" sz="2000" i="1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d</a:t>
                </a:r>
                <a:endParaRPr lang="en-US" altLang="zh-CN" sz="2000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0639" name="矩形 60638"/>
            <p:cNvSpPr/>
            <p:nvPr/>
          </p:nvSpPr>
          <p:spPr>
            <a:xfrm rot="-5614411">
              <a:off x="4049" y="2337"/>
              <a:ext cx="4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60640" name="组合 60639"/>
            <p:cNvGrpSpPr/>
            <p:nvPr/>
          </p:nvGrpSpPr>
          <p:grpSpPr>
            <a:xfrm>
              <a:off x="3555" y="3294"/>
              <a:ext cx="672" cy="91"/>
              <a:chOff x="3120" y="3792"/>
              <a:chExt cx="528" cy="96"/>
            </a:xfrm>
          </p:grpSpPr>
          <p:sp>
            <p:nvSpPr>
              <p:cNvPr id="60641" name="矩形 60640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0642" name="直接连接符 60641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0643" name="直接连接符 60642"/>
            <p:cNvSpPr/>
            <p:nvPr/>
          </p:nvSpPr>
          <p:spPr>
            <a:xfrm flipV="1">
              <a:off x="4179" y="1138"/>
              <a:ext cx="0" cy="21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0644" name="直接连接符 60643"/>
            <p:cNvSpPr/>
            <p:nvPr/>
          </p:nvSpPr>
          <p:spPr>
            <a:xfrm>
              <a:off x="4035" y="1138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645" name="文本框 60644"/>
            <p:cNvSpPr txBox="1"/>
            <p:nvPr/>
          </p:nvSpPr>
          <p:spPr>
            <a:xfrm>
              <a:off x="3699" y="307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46" name="直接连接符 60645"/>
            <p:cNvSpPr/>
            <p:nvPr/>
          </p:nvSpPr>
          <p:spPr>
            <a:xfrm>
              <a:off x="3891" y="1138"/>
              <a:ext cx="0" cy="21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0647" name="任意多边形 60646"/>
            <p:cNvSpPr/>
            <p:nvPr/>
          </p:nvSpPr>
          <p:spPr>
            <a:xfrm flipV="1">
              <a:off x="3491" y="1591"/>
              <a:ext cx="429" cy="56"/>
            </a:xfrm>
            <a:custGeom>
              <a:avLst/>
              <a:gdLst/>
              <a:ahLst/>
              <a:cxnLst/>
              <a:rect l="0" t="0" r="0" b="0"/>
              <a:pathLst>
                <a:path w="1672">
                  <a:moveTo>
                    <a:pt x="167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648" name="矩形 60647"/>
            <p:cNvSpPr/>
            <p:nvPr/>
          </p:nvSpPr>
          <p:spPr>
            <a:xfrm rot="-4565">
              <a:off x="3491" y="2311"/>
              <a:ext cx="8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0649" name="椭圆 60648"/>
            <p:cNvSpPr/>
            <p:nvPr/>
          </p:nvSpPr>
          <p:spPr>
            <a:xfrm>
              <a:off x="3299" y="1543"/>
              <a:ext cx="144" cy="141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650" name="直接连接符 60649"/>
            <p:cNvSpPr/>
            <p:nvPr/>
          </p:nvSpPr>
          <p:spPr>
            <a:xfrm flipH="1" flipV="1">
              <a:off x="3635" y="1639"/>
              <a:ext cx="12" cy="1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0651" name="直接连接符 60650"/>
            <p:cNvSpPr/>
            <p:nvPr/>
          </p:nvSpPr>
          <p:spPr>
            <a:xfrm>
              <a:off x="3107" y="1879"/>
              <a:ext cx="48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0652" name="文本框 60651"/>
            <p:cNvSpPr txBox="1"/>
            <p:nvPr/>
          </p:nvSpPr>
          <p:spPr>
            <a:xfrm>
              <a:off x="3107" y="1639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v</a:t>
              </a:r>
              <a:endParaRPr lang="en-US" altLang="zh-CN" sz="36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53" name="文本框 60652"/>
            <p:cNvSpPr txBox="1"/>
            <p:nvPr/>
          </p:nvSpPr>
          <p:spPr>
            <a:xfrm>
              <a:off x="3631" y="102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54" name="文本框 60653"/>
            <p:cNvSpPr txBox="1"/>
            <p:nvPr/>
          </p:nvSpPr>
          <p:spPr>
            <a:xfrm>
              <a:off x="3647" y="138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55" name="文本框 60654"/>
            <p:cNvSpPr txBox="1"/>
            <p:nvPr/>
          </p:nvSpPr>
          <p:spPr>
            <a:xfrm>
              <a:off x="4588" y="138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0656" name="文本框 60655"/>
            <p:cNvSpPr txBox="1"/>
            <p:nvPr/>
          </p:nvSpPr>
          <p:spPr>
            <a:xfrm>
              <a:off x="4558" y="104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60658" name="对象 60657"/>
          <p:cNvGraphicFramePr/>
          <p:nvPr/>
        </p:nvGraphicFramePr>
        <p:xfrm>
          <a:off x="2351088" y="1341438"/>
          <a:ext cx="2717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r:id="rId3" imgW="2717800" imgH="914400" progId="Equation.3">
                  <p:embed/>
                </p:oleObj>
              </mc:Choice>
              <mc:Fallback>
                <p:oleObj r:id="rId3" imgW="2717800" imgH="914400" progId="Equation.3">
                  <p:embed/>
                  <p:pic>
                    <p:nvPicPr>
                      <p:cNvPr id="60658" name="对象 60657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51088" y="1341438"/>
                        <a:ext cx="27178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659" name="矩形 60658"/>
          <p:cNvSpPr/>
          <p:nvPr/>
        </p:nvSpPr>
        <p:spPr>
          <a:xfrm>
            <a:off x="2000250" y="2924176"/>
            <a:ext cx="4167188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杆的应变能可用冲击力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lang="en-US" altLang="zh-CN" sz="2400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d 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所</a:t>
            </a:r>
          </a:p>
          <a:p>
            <a:endParaRPr lang="zh-CN" altLang="en-US" sz="2400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作的功表示</a:t>
            </a:r>
          </a:p>
        </p:txBody>
      </p:sp>
      <p:graphicFrame>
        <p:nvGraphicFramePr>
          <p:cNvPr id="60661" name="对象 60660"/>
          <p:cNvGraphicFramePr/>
          <p:nvPr/>
        </p:nvGraphicFramePr>
        <p:xfrm>
          <a:off x="3919538" y="3435350"/>
          <a:ext cx="1854200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5" imgW="1854200" imgH="825500" progId="Equation.3">
                  <p:embed/>
                </p:oleObj>
              </mc:Choice>
              <mc:Fallback>
                <p:oleObj r:id="rId5" imgW="1854200" imgH="825500" progId="Equation.3">
                  <p:embed/>
                  <p:pic>
                    <p:nvPicPr>
                      <p:cNvPr id="60661" name="对象 60660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919538" y="3435350"/>
                        <a:ext cx="1854200" cy="825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662" name="文本框 60661"/>
          <p:cNvSpPr txBox="1"/>
          <p:nvPr/>
        </p:nvSpPr>
        <p:spPr>
          <a:xfrm>
            <a:off x="2063750" y="4508500"/>
            <a:ext cx="3886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400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d 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是被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击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点处的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冲击</a:t>
            </a:r>
            <a:r>
              <a:rPr lang="zh-CN" altLang="en-US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挠度</a:t>
            </a:r>
          </a:p>
        </p:txBody>
      </p:sp>
      <p:graphicFrame>
        <p:nvGraphicFramePr>
          <p:cNvPr id="60664" name="对象 60663"/>
          <p:cNvGraphicFramePr/>
          <p:nvPr/>
        </p:nvGraphicFramePr>
        <p:xfrm>
          <a:off x="2103438" y="5368925"/>
          <a:ext cx="1587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r:id="rId7" imgW="1587500" imgH="876300" progId="Equation.3">
                  <p:embed/>
                </p:oleObj>
              </mc:Choice>
              <mc:Fallback>
                <p:oleObj r:id="rId7" imgW="1587500" imgH="876300" progId="Equation.3">
                  <p:embed/>
                  <p:pic>
                    <p:nvPicPr>
                      <p:cNvPr id="60664" name="对象 60663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03438" y="5368925"/>
                        <a:ext cx="15875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0674" name="组合 60673"/>
          <p:cNvGrpSpPr/>
          <p:nvPr/>
        </p:nvGrpSpPr>
        <p:grpSpPr>
          <a:xfrm>
            <a:off x="3749676" y="5380038"/>
            <a:ext cx="6430963" cy="876300"/>
            <a:chOff x="1402" y="3389"/>
            <a:chExt cx="4051" cy="552"/>
          </a:xfrm>
        </p:grpSpPr>
        <p:sp>
          <p:nvSpPr>
            <p:cNvPr id="60667" name="右箭头 60666"/>
            <p:cNvSpPr/>
            <p:nvPr/>
          </p:nvSpPr>
          <p:spPr>
            <a:xfrm>
              <a:off x="1402" y="3612"/>
              <a:ext cx="163" cy="91"/>
            </a:xfrm>
            <a:prstGeom prst="rightArrow">
              <a:avLst>
                <a:gd name="adj1" fmla="val 50000"/>
                <a:gd name="adj2" fmla="val 44780"/>
              </a:avLst>
            </a:prstGeom>
            <a:solidFill>
              <a:srgbClr val="0066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60668" name="对象 60667"/>
            <p:cNvGraphicFramePr/>
            <p:nvPr/>
          </p:nvGraphicFramePr>
          <p:xfrm>
            <a:off x="1594" y="3389"/>
            <a:ext cx="1192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r:id="rId9" imgW="1892300" imgH="876300" progId="Equation.3">
                    <p:embed/>
                  </p:oleObj>
                </mc:Choice>
                <mc:Fallback>
                  <p:oleObj r:id="rId9" imgW="1892300" imgH="876300" progId="Equation.3">
                    <p:embed/>
                    <p:pic>
                      <p:nvPicPr>
                        <p:cNvPr id="60668" name="对象 60667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94" y="3389"/>
                          <a:ext cx="1192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0672" name="对象 60671"/>
            <p:cNvGraphicFramePr/>
            <p:nvPr/>
          </p:nvGraphicFramePr>
          <p:xfrm>
            <a:off x="3005" y="3389"/>
            <a:ext cx="2448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2" r:id="rId11" imgW="3886200" imgH="876300" progId="Equation.3">
                    <p:embed/>
                  </p:oleObj>
                </mc:Choice>
                <mc:Fallback>
                  <p:oleObj r:id="rId11" imgW="3886200" imgH="876300" progId="Equation.3">
                    <p:embed/>
                    <p:pic>
                      <p:nvPicPr>
                        <p:cNvPr id="60672" name="对象 60671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005" y="3389"/>
                          <a:ext cx="2448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0673" name="右箭头 60672"/>
            <p:cNvSpPr/>
            <p:nvPr/>
          </p:nvSpPr>
          <p:spPr>
            <a:xfrm>
              <a:off x="2808" y="3612"/>
              <a:ext cx="163" cy="91"/>
            </a:xfrm>
            <a:prstGeom prst="rightArrow">
              <a:avLst>
                <a:gd name="adj1" fmla="val 50000"/>
                <a:gd name="adj2" fmla="val 44780"/>
              </a:avLst>
            </a:prstGeom>
            <a:solidFill>
              <a:srgbClr val="006600"/>
            </a:solidFill>
            <a:ln w="9525" cap="flat" cmpd="sng">
              <a:solidFill>
                <a:schemeClr val="tx1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60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0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0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0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83" grpId="0"/>
      <p:bldP spid="60636" grpId="0"/>
      <p:bldP spid="60637" grpId="0"/>
      <p:bldP spid="60659" grpId="0"/>
      <p:bldP spid="606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36" name="矩形 63535"/>
          <p:cNvSpPr/>
          <p:nvPr/>
        </p:nvSpPr>
        <p:spPr>
          <a:xfrm>
            <a:off x="1828801" y="823914"/>
            <a:ext cx="2620489" cy="448471"/>
          </a:xfrm>
          <a:prstGeom prst="rect">
            <a:avLst/>
          </a:prstGeom>
          <a:noFill/>
          <a:ln w="9525">
            <a:noFill/>
          </a:ln>
        </p:spPr>
        <p:txBody>
          <a:bodyPr wrap="none" lIns="78373" tIns="39187" rIns="78373" bIns="39187" anchor="t" anchorCtr="0">
            <a:spAutoFit/>
          </a:bodyPr>
          <a:lstStyle/>
          <a:p>
            <a:pPr defTabSz="784225"/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由机械能守恒定律</a:t>
            </a:r>
          </a:p>
        </p:txBody>
      </p:sp>
      <p:grpSp>
        <p:nvGrpSpPr>
          <p:cNvPr id="63542" name="组合 63541"/>
          <p:cNvGrpSpPr/>
          <p:nvPr/>
        </p:nvGrpSpPr>
        <p:grpSpPr>
          <a:xfrm>
            <a:off x="4727575" y="549275"/>
            <a:ext cx="4948238" cy="4254500"/>
            <a:chOff x="3107" y="795"/>
            <a:chExt cx="3117" cy="2680"/>
          </a:xfrm>
        </p:grpSpPr>
        <p:grpSp>
          <p:nvGrpSpPr>
            <p:cNvPr id="63543" name="组合 63542"/>
            <p:cNvGrpSpPr/>
            <p:nvPr/>
          </p:nvGrpSpPr>
          <p:grpSpPr>
            <a:xfrm>
              <a:off x="4502" y="3289"/>
              <a:ext cx="672" cy="96"/>
              <a:chOff x="3120" y="3792"/>
              <a:chExt cx="528" cy="96"/>
            </a:xfrm>
          </p:grpSpPr>
          <p:sp>
            <p:nvSpPr>
              <p:cNvPr id="63544" name="矩形 63543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45" name="直接连接符 63544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3546" name="文本框 63545"/>
            <p:cNvSpPr txBox="1"/>
            <p:nvPr/>
          </p:nvSpPr>
          <p:spPr>
            <a:xfrm>
              <a:off x="4558" y="299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47" name="直接连接符 63546"/>
            <p:cNvSpPr/>
            <p:nvPr/>
          </p:nvSpPr>
          <p:spPr>
            <a:xfrm>
              <a:off x="4830" y="1117"/>
              <a:ext cx="0" cy="2177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48" name="任意多边形 63547"/>
            <p:cNvSpPr/>
            <p:nvPr/>
          </p:nvSpPr>
          <p:spPr>
            <a:xfrm rot="1615866" flipH="1" flipV="1">
              <a:off x="4930" y="1121"/>
              <a:ext cx="1294" cy="2354"/>
            </a:xfrm>
            <a:custGeom>
              <a:avLst/>
              <a:gdLst>
                <a:gd name="txL" fmla="*/ 0 w 21564"/>
                <a:gd name="txT" fmla="*/ 0 h 16073"/>
                <a:gd name="txR" fmla="*/ 21564 w 21564"/>
                <a:gd name="txB" fmla="*/ 16073 h 16073"/>
              </a:gdLst>
              <a:ahLst/>
              <a:cxnLst>
                <a:cxn ang="270">
                  <a:pos x="14429" y="0"/>
                </a:cxn>
                <a:cxn ang="0">
                  <a:pos x="21564" y="14834"/>
                </a:cxn>
                <a:cxn ang="180">
                  <a:pos x="0" y="16073"/>
                </a:cxn>
              </a:cxnLst>
              <a:rect l="txL" t="txT" r="txR" b="txB"/>
              <a:pathLst>
                <a:path w="21564" h="16073" fill="none">
                  <a:moveTo>
                    <a:pt x="14429" y="0"/>
                  </a:moveTo>
                  <a:arcTo wR="21600" hR="21600" stAng="-2885109" swAng="2687804"/>
                </a:path>
                <a:path w="21564" h="16073" stroke="0">
                  <a:moveTo>
                    <a:pt x="14429" y="0"/>
                  </a:moveTo>
                  <a:arcTo wR="21600" hR="21600" stAng="-2885109" swAng="2687804"/>
                  <a:lnTo>
                    <a:pt x="0" y="16073"/>
                  </a:lnTo>
                  <a:close/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lgDash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49" name="椭圆 63548"/>
            <p:cNvSpPr/>
            <p:nvPr/>
          </p:nvSpPr>
          <p:spPr>
            <a:xfrm>
              <a:off x="5057" y="1562"/>
              <a:ext cx="144" cy="144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50" name="文本框 63549"/>
            <p:cNvSpPr txBox="1"/>
            <p:nvPr/>
          </p:nvSpPr>
          <p:spPr>
            <a:xfrm>
              <a:off x="4996" y="132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G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51" name="直接连接符 63550"/>
            <p:cNvSpPr/>
            <p:nvPr/>
          </p:nvSpPr>
          <p:spPr>
            <a:xfrm flipV="1">
              <a:off x="5193" y="989"/>
              <a:ext cx="0" cy="6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52" name="直接连接符 63551"/>
            <p:cNvSpPr/>
            <p:nvPr/>
          </p:nvSpPr>
          <p:spPr>
            <a:xfrm flipV="1">
              <a:off x="4830" y="975"/>
              <a:ext cx="0" cy="9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53" name="直接连接符 63552"/>
            <p:cNvSpPr/>
            <p:nvPr/>
          </p:nvSpPr>
          <p:spPr>
            <a:xfrm flipV="1">
              <a:off x="4830" y="1026"/>
              <a:ext cx="3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3554" name="文本框 63553"/>
            <p:cNvSpPr txBox="1"/>
            <p:nvPr/>
          </p:nvSpPr>
          <p:spPr>
            <a:xfrm>
              <a:off x="4876" y="795"/>
              <a:ext cx="432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</a:t>
              </a:r>
              <a:r>
                <a:rPr lang="en-US" altLang="zh-CN" baseline="-25000">
                  <a:latin typeface="Times New Roman" panose="02020603050405020304" pitchFamily="18" charset="0"/>
                  <a:sym typeface="Symbol" panose="05050102010706020507" pitchFamily="18" charset="2"/>
                </a:rPr>
                <a:t>d</a:t>
              </a:r>
              <a:endParaRPr lang="en-US" altLang="zh-CN" sz="24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63555" name="组合 63554"/>
            <p:cNvGrpSpPr/>
            <p:nvPr/>
          </p:nvGrpSpPr>
          <p:grpSpPr>
            <a:xfrm>
              <a:off x="5239" y="1421"/>
              <a:ext cx="576" cy="250"/>
              <a:chOff x="4992" y="624"/>
              <a:chExt cx="576" cy="250"/>
            </a:xfrm>
          </p:grpSpPr>
          <p:sp>
            <p:nvSpPr>
              <p:cNvPr id="63556" name="直接连接符 63555"/>
              <p:cNvSpPr/>
              <p:nvPr/>
            </p:nvSpPr>
            <p:spPr>
              <a:xfrm>
                <a:off x="4992" y="864"/>
                <a:ext cx="384" cy="0"/>
              </a:xfrm>
              <a:prstGeom prst="line">
                <a:avLst/>
              </a:prstGeom>
              <a:ln w="28575" cap="flat" cmpd="sng">
                <a:solidFill>
                  <a:schemeClr val="accent2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63557" name="文本框 63556"/>
              <p:cNvSpPr txBox="1"/>
              <p:nvPr/>
            </p:nvSpPr>
            <p:spPr>
              <a:xfrm>
                <a:off x="5184" y="624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P</a:t>
                </a:r>
                <a:r>
                  <a:rPr lang="en-US" altLang="zh-CN" sz="2000" baseline="-25000">
                    <a:solidFill>
                      <a:schemeClr val="accent2"/>
                    </a:solidFill>
                    <a:latin typeface="Times New Roman" panose="02020603050405020304" pitchFamily="18" charset="0"/>
                  </a:rPr>
                  <a:t>d</a:t>
                </a:r>
                <a:endPara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63558" name="矩形 63557"/>
            <p:cNvSpPr/>
            <p:nvPr/>
          </p:nvSpPr>
          <p:spPr>
            <a:xfrm rot="-5614411">
              <a:off x="4049" y="2337"/>
              <a:ext cx="4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63559" name="组合 63558"/>
            <p:cNvGrpSpPr/>
            <p:nvPr/>
          </p:nvGrpSpPr>
          <p:grpSpPr>
            <a:xfrm>
              <a:off x="3555" y="3294"/>
              <a:ext cx="672" cy="91"/>
              <a:chOff x="3120" y="3792"/>
              <a:chExt cx="528" cy="96"/>
            </a:xfrm>
          </p:grpSpPr>
          <p:sp>
            <p:nvSpPr>
              <p:cNvPr id="63560" name="矩形 63559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3561" name="直接连接符 63560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3562" name="直接连接符 63561"/>
            <p:cNvSpPr/>
            <p:nvPr/>
          </p:nvSpPr>
          <p:spPr>
            <a:xfrm flipV="1">
              <a:off x="4179" y="1138"/>
              <a:ext cx="0" cy="21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3563" name="直接连接符 63562"/>
            <p:cNvSpPr/>
            <p:nvPr/>
          </p:nvSpPr>
          <p:spPr>
            <a:xfrm>
              <a:off x="4035" y="1138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64" name="文本框 63563"/>
            <p:cNvSpPr txBox="1"/>
            <p:nvPr/>
          </p:nvSpPr>
          <p:spPr>
            <a:xfrm>
              <a:off x="3699" y="307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65" name="直接连接符 63564"/>
            <p:cNvSpPr/>
            <p:nvPr/>
          </p:nvSpPr>
          <p:spPr>
            <a:xfrm>
              <a:off x="3891" y="1138"/>
              <a:ext cx="0" cy="21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3566" name="任意多边形 63565"/>
            <p:cNvSpPr/>
            <p:nvPr/>
          </p:nvSpPr>
          <p:spPr>
            <a:xfrm flipV="1">
              <a:off x="3491" y="1591"/>
              <a:ext cx="429" cy="56"/>
            </a:xfrm>
            <a:custGeom>
              <a:avLst/>
              <a:gdLst/>
              <a:ahLst/>
              <a:cxnLst/>
              <a:rect l="0" t="0" r="0" b="0"/>
              <a:pathLst>
                <a:path w="1672">
                  <a:moveTo>
                    <a:pt x="167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7" name="矩形 63566"/>
            <p:cNvSpPr/>
            <p:nvPr/>
          </p:nvSpPr>
          <p:spPr>
            <a:xfrm rot="-4565">
              <a:off x="3491" y="2311"/>
              <a:ext cx="8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3568" name="椭圆 63567"/>
            <p:cNvSpPr/>
            <p:nvPr/>
          </p:nvSpPr>
          <p:spPr>
            <a:xfrm>
              <a:off x="3299" y="1543"/>
              <a:ext cx="144" cy="141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569" name="直接连接符 63568"/>
            <p:cNvSpPr/>
            <p:nvPr/>
          </p:nvSpPr>
          <p:spPr>
            <a:xfrm flipH="1" flipV="1">
              <a:off x="3635" y="1639"/>
              <a:ext cx="12" cy="1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3570" name="直接连接符 63569"/>
            <p:cNvSpPr/>
            <p:nvPr/>
          </p:nvSpPr>
          <p:spPr>
            <a:xfrm>
              <a:off x="3107" y="1879"/>
              <a:ext cx="48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3571" name="文本框 63570"/>
            <p:cNvSpPr txBox="1"/>
            <p:nvPr/>
          </p:nvSpPr>
          <p:spPr>
            <a:xfrm>
              <a:off x="3107" y="1639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v</a:t>
              </a:r>
              <a:endParaRPr lang="en-US" altLang="zh-CN" sz="36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72" name="文本框 63571"/>
            <p:cNvSpPr txBox="1"/>
            <p:nvPr/>
          </p:nvSpPr>
          <p:spPr>
            <a:xfrm>
              <a:off x="3631" y="102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73" name="文本框 63572"/>
            <p:cNvSpPr txBox="1"/>
            <p:nvPr/>
          </p:nvSpPr>
          <p:spPr>
            <a:xfrm>
              <a:off x="3647" y="138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74" name="文本框 63573"/>
            <p:cNvSpPr txBox="1"/>
            <p:nvPr/>
          </p:nvSpPr>
          <p:spPr>
            <a:xfrm>
              <a:off x="4588" y="138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3575" name="文本框 63574"/>
            <p:cNvSpPr txBox="1"/>
            <p:nvPr/>
          </p:nvSpPr>
          <p:spPr>
            <a:xfrm>
              <a:off x="4558" y="104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63576" name="对象 63575"/>
          <p:cNvGraphicFramePr/>
          <p:nvPr/>
        </p:nvGraphicFramePr>
        <p:xfrm>
          <a:off x="2279650" y="1557338"/>
          <a:ext cx="17145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r:id="rId3" imgW="1714500" imgH="368300" progId="Equation.3">
                  <p:embed/>
                </p:oleObj>
              </mc:Choice>
              <mc:Fallback>
                <p:oleObj r:id="rId3" imgW="1714500" imgH="368300" progId="Equation.3">
                  <p:embed/>
                  <p:pic>
                    <p:nvPicPr>
                      <p:cNvPr id="63576" name="对象 6357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1557338"/>
                        <a:ext cx="17145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77" name="对象 63576"/>
          <p:cNvGraphicFramePr/>
          <p:nvPr/>
        </p:nvGraphicFramePr>
        <p:xfrm>
          <a:off x="2208213" y="2060575"/>
          <a:ext cx="261620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r:id="rId5" imgW="2614930" imgH="1040765" progId="Equation.3">
                  <p:embed/>
                </p:oleObj>
              </mc:Choice>
              <mc:Fallback>
                <p:oleObj r:id="rId5" imgW="2614930" imgH="1040765" progId="Equation.3">
                  <p:embed/>
                  <p:pic>
                    <p:nvPicPr>
                      <p:cNvPr id="63577" name="对象 6357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2060575"/>
                        <a:ext cx="2616200" cy="1041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578" name="对象 63577"/>
          <p:cNvGraphicFramePr/>
          <p:nvPr/>
        </p:nvGraphicFramePr>
        <p:xfrm>
          <a:off x="2208213" y="3141663"/>
          <a:ext cx="23114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4" r:id="rId7" imgW="2311400" imgH="1079500" progId="Equation.3">
                  <p:embed/>
                </p:oleObj>
              </mc:Choice>
              <mc:Fallback>
                <p:oleObj r:id="rId7" imgW="2311400" imgH="1079500" progId="Equation.3">
                  <p:embed/>
                  <p:pic>
                    <p:nvPicPr>
                      <p:cNvPr id="63578" name="对象 6357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3141663"/>
                        <a:ext cx="2311400" cy="10795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579" name="组合 63578"/>
          <p:cNvGrpSpPr/>
          <p:nvPr/>
        </p:nvGrpSpPr>
        <p:grpSpPr>
          <a:xfrm>
            <a:off x="9066213" y="541339"/>
            <a:ext cx="2717800" cy="4111625"/>
            <a:chOff x="2835" y="749"/>
            <a:chExt cx="1712" cy="2590"/>
          </a:xfrm>
        </p:grpSpPr>
        <p:grpSp>
          <p:nvGrpSpPr>
            <p:cNvPr id="63580" name="组合 63579"/>
            <p:cNvGrpSpPr/>
            <p:nvPr/>
          </p:nvGrpSpPr>
          <p:grpSpPr>
            <a:xfrm>
              <a:off x="2835" y="749"/>
              <a:ext cx="1712" cy="2590"/>
              <a:chOff x="3846" y="527"/>
              <a:chExt cx="1712" cy="2590"/>
            </a:xfrm>
          </p:grpSpPr>
          <p:sp>
            <p:nvSpPr>
              <p:cNvPr id="63581" name="任意多边形 63580"/>
              <p:cNvSpPr/>
              <p:nvPr/>
            </p:nvSpPr>
            <p:spPr>
              <a:xfrm rot="10675443" flipV="1">
                <a:off x="4247" y="888"/>
                <a:ext cx="1311" cy="2112"/>
              </a:xfrm>
              <a:custGeom>
                <a:avLst/>
                <a:gdLst>
                  <a:gd name="txL" fmla="*/ 0 w 21599"/>
                  <a:gd name="txT" fmla="*/ 0 h 15771"/>
                  <a:gd name="txR" fmla="*/ 21599 w 21599"/>
                  <a:gd name="txB" fmla="*/ 15771 h 15771"/>
                </a:gdLst>
                <a:ahLst/>
                <a:cxnLst>
                  <a:cxn ang="270">
                    <a:pos x="14759" y="0"/>
                  </a:cxn>
                  <a:cxn ang="0">
                    <a:pos x="21598" y="15533"/>
                  </a:cxn>
                  <a:cxn ang="180">
                    <a:pos x="0" y="15771"/>
                  </a:cxn>
                </a:cxnLst>
                <a:rect l="txL" t="txT" r="txR" b="txB"/>
                <a:pathLst>
                  <a:path w="21599" h="15771" fill="none">
                    <a:moveTo>
                      <a:pt x="14759" y="0"/>
                    </a:moveTo>
                    <a:arcTo wR="21600" hR="21600" stAng="-2813912" swAng="2776031"/>
                  </a:path>
                  <a:path w="21599" h="15771" stroke="0">
                    <a:moveTo>
                      <a:pt x="14759" y="0"/>
                    </a:moveTo>
                    <a:arcTo wR="21600" hR="21600" stAng="-2813912" swAng="2776031"/>
                    <a:lnTo>
                      <a:pt x="0" y="15771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3582" name="组合 63581"/>
              <p:cNvGrpSpPr/>
              <p:nvPr/>
            </p:nvGrpSpPr>
            <p:grpSpPr>
              <a:xfrm>
                <a:off x="3925" y="3021"/>
                <a:ext cx="672" cy="96"/>
                <a:chOff x="3120" y="3792"/>
                <a:chExt cx="528" cy="96"/>
              </a:xfrm>
            </p:grpSpPr>
            <p:sp>
              <p:nvSpPr>
                <p:cNvPr id="63583" name="矩形 63582"/>
                <p:cNvSpPr/>
                <p:nvPr/>
              </p:nvSpPr>
              <p:spPr>
                <a:xfrm>
                  <a:off x="3120" y="3792"/>
                  <a:ext cx="528" cy="96"/>
                </a:xfrm>
                <a:prstGeom prst="rect">
                  <a:avLst/>
                </a:prstGeom>
                <a:pattFill prst="dkUpDiag">
                  <a:fgClr>
                    <a:schemeClr val="tx2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3584" name="直接连接符 63583"/>
                <p:cNvSpPr/>
                <p:nvPr/>
              </p:nvSpPr>
              <p:spPr>
                <a:xfrm>
                  <a:off x="3120" y="3792"/>
                  <a:ext cx="528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3585" name="文本框 63584"/>
              <p:cNvSpPr txBox="1"/>
              <p:nvPr/>
            </p:nvSpPr>
            <p:spPr>
              <a:xfrm>
                <a:off x="3981" y="2731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A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3586" name="直接连接符 63585"/>
              <p:cNvSpPr/>
              <p:nvPr/>
            </p:nvSpPr>
            <p:spPr>
              <a:xfrm>
                <a:off x="4253" y="849"/>
                <a:ext cx="0" cy="217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87" name="直接连接符 63586"/>
              <p:cNvSpPr/>
              <p:nvPr/>
            </p:nvSpPr>
            <p:spPr>
              <a:xfrm flipH="1" flipV="1">
                <a:off x="4604" y="709"/>
                <a:ext cx="0" cy="18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88" name="直接连接符 63587"/>
              <p:cNvSpPr/>
              <p:nvPr/>
            </p:nvSpPr>
            <p:spPr>
              <a:xfrm flipV="1">
                <a:off x="4253" y="707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3589" name="直接连接符 63588"/>
              <p:cNvSpPr/>
              <p:nvPr/>
            </p:nvSpPr>
            <p:spPr>
              <a:xfrm flipV="1">
                <a:off x="4253" y="758"/>
                <a:ext cx="36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63590" name="文本框 63589"/>
              <p:cNvSpPr txBox="1"/>
              <p:nvPr/>
            </p:nvSpPr>
            <p:spPr>
              <a:xfrm>
                <a:off x="4299" y="527"/>
                <a:ext cx="43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i="1" baseline="-2500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st</a:t>
                </a:r>
                <a:endPara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3591" name="直接连接符 63590"/>
              <p:cNvSpPr/>
              <p:nvPr/>
            </p:nvSpPr>
            <p:spPr>
              <a:xfrm>
                <a:off x="3846" y="1357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0066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63592" name="文本框 63591"/>
              <p:cNvSpPr txBox="1"/>
              <p:nvPr/>
            </p:nvSpPr>
            <p:spPr>
              <a:xfrm>
                <a:off x="4011" y="14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C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3593" name="文本框 63592"/>
              <p:cNvSpPr txBox="1"/>
              <p:nvPr/>
            </p:nvSpPr>
            <p:spPr>
              <a:xfrm>
                <a:off x="3981" y="7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B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63594" name="文本框 63593"/>
            <p:cNvSpPr txBox="1"/>
            <p:nvPr/>
          </p:nvSpPr>
          <p:spPr>
            <a:xfrm>
              <a:off x="2835" y="1298"/>
              <a:ext cx="3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63595" name="文本框 63594"/>
          <p:cNvSpPr txBox="1"/>
          <p:nvPr/>
        </p:nvSpPr>
        <p:spPr>
          <a:xfrm>
            <a:off x="1560514" y="4329114"/>
            <a:ext cx="4103687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冲击物的重量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以静载方式作用在冲击点时，冲击点的静位移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63597" name="对象 63596"/>
          <p:cNvGraphicFramePr/>
          <p:nvPr/>
        </p:nvGraphicFramePr>
        <p:xfrm>
          <a:off x="2711450" y="5589588"/>
          <a:ext cx="14605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r:id="rId9" imgW="1459865" imgH="875665" progId="Equation.3">
                  <p:embed/>
                </p:oleObj>
              </mc:Choice>
              <mc:Fallback>
                <p:oleObj r:id="rId9" imgW="1459865" imgH="875665" progId="Equation.3">
                  <p:embed/>
                  <p:pic>
                    <p:nvPicPr>
                      <p:cNvPr id="63597" name="对象 6359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711450" y="5589588"/>
                        <a:ext cx="14605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3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3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36" grpId="0"/>
      <p:bldP spid="6359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05" name="文本框 65604"/>
          <p:cNvSpPr txBox="1"/>
          <p:nvPr/>
        </p:nvSpPr>
        <p:spPr>
          <a:xfrm>
            <a:off x="1787525" y="5445125"/>
            <a:ext cx="502920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K</a:t>
            </a:r>
            <a:r>
              <a:rPr lang="en-US" altLang="zh-CN" sz="2400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d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称为水平冲击时的动荷系数</a:t>
            </a:r>
            <a:endParaRPr lang="zh-CN" altLang="en-US" sz="240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65609" name="对象 65608"/>
          <p:cNvGraphicFramePr/>
          <p:nvPr/>
        </p:nvGraphicFramePr>
        <p:xfrm>
          <a:off x="2424113" y="1773238"/>
          <a:ext cx="1511300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6" r:id="rId3" imgW="1511300" imgH="876300" progId="Equation.3">
                  <p:embed/>
                </p:oleObj>
              </mc:Choice>
              <mc:Fallback>
                <p:oleObj r:id="rId3" imgW="1511300" imgH="876300" progId="Equation.3">
                  <p:embed/>
                  <p:pic>
                    <p:nvPicPr>
                      <p:cNvPr id="65609" name="对象 65608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1773238"/>
                        <a:ext cx="1511300" cy="876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10" name="对象 65609"/>
          <p:cNvGraphicFramePr/>
          <p:nvPr/>
        </p:nvGraphicFramePr>
        <p:xfrm>
          <a:off x="2132013" y="3003550"/>
          <a:ext cx="41148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7" r:id="rId5" imgW="4114800" imgH="1016000" progId="Equation.3">
                  <p:embed/>
                </p:oleObj>
              </mc:Choice>
              <mc:Fallback>
                <p:oleObj r:id="rId5" imgW="4114800" imgH="1016000" progId="Equation.3">
                  <p:embed/>
                  <p:pic>
                    <p:nvPicPr>
                      <p:cNvPr id="65610" name="对象 6560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2013" y="3003550"/>
                        <a:ext cx="41148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11" name="对象 65610"/>
          <p:cNvGraphicFramePr/>
          <p:nvPr/>
        </p:nvGraphicFramePr>
        <p:xfrm>
          <a:off x="2228850" y="4083050"/>
          <a:ext cx="26289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8" r:id="rId7" imgW="2628900" imgH="1016000" progId="Equation.3">
                  <p:embed/>
                </p:oleObj>
              </mc:Choice>
              <mc:Fallback>
                <p:oleObj r:id="rId7" imgW="2628900" imgH="1016000" progId="Equation.3">
                  <p:embed/>
                  <p:pic>
                    <p:nvPicPr>
                      <p:cNvPr id="65611" name="对象 65610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28850" y="4083050"/>
                        <a:ext cx="26289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5612" name="组合 65611"/>
          <p:cNvGrpSpPr/>
          <p:nvPr/>
        </p:nvGrpSpPr>
        <p:grpSpPr>
          <a:xfrm>
            <a:off x="6686550" y="908051"/>
            <a:ext cx="1930400" cy="3744913"/>
            <a:chOff x="431" y="713"/>
            <a:chExt cx="1216" cy="2359"/>
          </a:xfrm>
        </p:grpSpPr>
        <p:sp>
          <p:nvSpPr>
            <p:cNvPr id="65613" name="矩形 65612"/>
            <p:cNvSpPr/>
            <p:nvPr/>
          </p:nvSpPr>
          <p:spPr>
            <a:xfrm rot="-5614411">
              <a:off x="1373" y="2024"/>
              <a:ext cx="4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65614" name="组合 65613"/>
            <p:cNvGrpSpPr/>
            <p:nvPr/>
          </p:nvGrpSpPr>
          <p:grpSpPr>
            <a:xfrm>
              <a:off x="879" y="2981"/>
              <a:ext cx="672" cy="91"/>
              <a:chOff x="3120" y="3792"/>
              <a:chExt cx="528" cy="96"/>
            </a:xfrm>
          </p:grpSpPr>
          <p:sp>
            <p:nvSpPr>
              <p:cNvPr id="65615" name="矩形 65614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5616" name="直接连接符 65615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5617" name="直接连接符 65616"/>
            <p:cNvSpPr/>
            <p:nvPr/>
          </p:nvSpPr>
          <p:spPr>
            <a:xfrm flipV="1">
              <a:off x="1503" y="825"/>
              <a:ext cx="0" cy="21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5618" name="直接连接符 65617"/>
            <p:cNvSpPr/>
            <p:nvPr/>
          </p:nvSpPr>
          <p:spPr>
            <a:xfrm>
              <a:off x="1359" y="825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19" name="文本框 65618"/>
            <p:cNvSpPr txBox="1"/>
            <p:nvPr/>
          </p:nvSpPr>
          <p:spPr>
            <a:xfrm>
              <a:off x="1023" y="276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5620" name="直接连接符 65619"/>
            <p:cNvSpPr/>
            <p:nvPr/>
          </p:nvSpPr>
          <p:spPr>
            <a:xfrm>
              <a:off x="1215" y="825"/>
              <a:ext cx="0" cy="21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5621" name="任意多边形 65620"/>
            <p:cNvSpPr/>
            <p:nvPr/>
          </p:nvSpPr>
          <p:spPr>
            <a:xfrm flipV="1">
              <a:off x="815" y="1278"/>
              <a:ext cx="429" cy="56"/>
            </a:xfrm>
            <a:custGeom>
              <a:avLst/>
              <a:gdLst/>
              <a:ahLst/>
              <a:cxnLst/>
              <a:rect l="0" t="0" r="0" b="0"/>
              <a:pathLst>
                <a:path w="1672">
                  <a:moveTo>
                    <a:pt x="167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22" name="矩形 65621"/>
            <p:cNvSpPr/>
            <p:nvPr/>
          </p:nvSpPr>
          <p:spPr>
            <a:xfrm rot="-4565">
              <a:off x="815" y="1998"/>
              <a:ext cx="8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5623" name="椭圆 65622"/>
            <p:cNvSpPr/>
            <p:nvPr/>
          </p:nvSpPr>
          <p:spPr>
            <a:xfrm>
              <a:off x="623" y="1230"/>
              <a:ext cx="144" cy="141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624" name="直接连接符 65623"/>
            <p:cNvSpPr/>
            <p:nvPr/>
          </p:nvSpPr>
          <p:spPr>
            <a:xfrm flipH="1" flipV="1">
              <a:off x="959" y="1326"/>
              <a:ext cx="12" cy="1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5625" name="直接连接符 65624"/>
            <p:cNvSpPr/>
            <p:nvPr/>
          </p:nvSpPr>
          <p:spPr>
            <a:xfrm>
              <a:off x="431" y="1566"/>
              <a:ext cx="48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5626" name="文本框 65625"/>
            <p:cNvSpPr txBox="1"/>
            <p:nvPr/>
          </p:nvSpPr>
          <p:spPr>
            <a:xfrm>
              <a:off x="431" y="1326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v</a:t>
              </a:r>
              <a:endParaRPr lang="en-US" altLang="zh-CN" sz="36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5627" name="文本框 65626"/>
            <p:cNvSpPr txBox="1"/>
            <p:nvPr/>
          </p:nvSpPr>
          <p:spPr>
            <a:xfrm>
              <a:off x="955" y="71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5628" name="文本框 65627"/>
            <p:cNvSpPr txBox="1"/>
            <p:nvPr/>
          </p:nvSpPr>
          <p:spPr>
            <a:xfrm>
              <a:off x="971" y="107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aphicFrame>
        <p:nvGraphicFramePr>
          <p:cNvPr id="65645" name="对象 65644"/>
          <p:cNvGraphicFramePr/>
          <p:nvPr/>
        </p:nvGraphicFramePr>
        <p:xfrm>
          <a:off x="6391275" y="5508625"/>
          <a:ext cx="17399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69" r:id="rId9" imgW="1739900" imgH="368300" progId="Equation.3">
                  <p:embed/>
                </p:oleObj>
              </mc:Choice>
              <mc:Fallback>
                <p:oleObj r:id="rId9" imgW="1739900" imgH="368300" progId="Equation.3">
                  <p:embed/>
                  <p:pic>
                    <p:nvPicPr>
                      <p:cNvPr id="65645" name="对象 65644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6391275" y="5508625"/>
                        <a:ext cx="17399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46" name="对象 65645"/>
          <p:cNvGraphicFramePr/>
          <p:nvPr/>
        </p:nvGraphicFramePr>
        <p:xfrm>
          <a:off x="8458200" y="5508625"/>
          <a:ext cx="16637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0" r:id="rId11" imgW="1663700" imgH="368300" progId="Equation.3">
                  <p:embed/>
                </p:oleObj>
              </mc:Choice>
              <mc:Fallback>
                <p:oleObj r:id="rId11" imgW="1663700" imgH="368300" progId="Equation.3">
                  <p:embed/>
                  <p:pic>
                    <p:nvPicPr>
                      <p:cNvPr id="65646" name="对象 65645"/>
                      <p:cNvPicPr/>
                      <p:nvPr/>
                    </p:nvPicPr>
                    <p:blipFill>
                      <a:blip r:embed="rId12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458200" y="5508625"/>
                        <a:ext cx="1663700" cy="368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647" name="矩形 65646"/>
          <p:cNvSpPr/>
          <p:nvPr/>
        </p:nvSpPr>
        <p:spPr>
          <a:xfrm>
            <a:off x="6456364" y="6092825"/>
            <a:ext cx="3665537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400" baseline="-2500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st</a:t>
            </a:r>
            <a:r>
              <a:rPr lang="en-US" altLang="zh-CN" sz="2400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zh-CN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是所求点处的静应力。</a:t>
            </a:r>
            <a:endParaRPr lang="en-US" altLang="zh-CN" sz="240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65649" name="组合 65648"/>
          <p:cNvGrpSpPr/>
          <p:nvPr/>
        </p:nvGrpSpPr>
        <p:grpSpPr>
          <a:xfrm>
            <a:off x="8977313" y="541339"/>
            <a:ext cx="2735262" cy="4111625"/>
            <a:chOff x="4695" y="255"/>
            <a:chExt cx="1723" cy="2590"/>
          </a:xfrm>
        </p:grpSpPr>
        <p:grpSp>
          <p:nvGrpSpPr>
            <p:cNvPr id="65629" name="组合 65628"/>
            <p:cNvGrpSpPr/>
            <p:nvPr/>
          </p:nvGrpSpPr>
          <p:grpSpPr>
            <a:xfrm>
              <a:off x="4706" y="255"/>
              <a:ext cx="1712" cy="2590"/>
              <a:chOff x="3846" y="527"/>
              <a:chExt cx="1712" cy="2590"/>
            </a:xfrm>
          </p:grpSpPr>
          <p:sp>
            <p:nvSpPr>
              <p:cNvPr id="65630" name="任意多边形 65629"/>
              <p:cNvSpPr/>
              <p:nvPr/>
            </p:nvSpPr>
            <p:spPr>
              <a:xfrm rot="10675443" flipV="1">
                <a:off x="4247" y="888"/>
                <a:ext cx="1311" cy="2112"/>
              </a:xfrm>
              <a:custGeom>
                <a:avLst/>
                <a:gdLst>
                  <a:gd name="txL" fmla="*/ 0 w 21599"/>
                  <a:gd name="txT" fmla="*/ 0 h 15771"/>
                  <a:gd name="txR" fmla="*/ 21599 w 21599"/>
                  <a:gd name="txB" fmla="*/ 15771 h 15771"/>
                </a:gdLst>
                <a:ahLst/>
                <a:cxnLst>
                  <a:cxn ang="270">
                    <a:pos x="14759" y="0"/>
                  </a:cxn>
                  <a:cxn ang="0">
                    <a:pos x="21598" y="15533"/>
                  </a:cxn>
                  <a:cxn ang="180">
                    <a:pos x="0" y="15771"/>
                  </a:cxn>
                </a:cxnLst>
                <a:rect l="txL" t="txT" r="txR" b="txB"/>
                <a:pathLst>
                  <a:path w="21599" h="15771" fill="none">
                    <a:moveTo>
                      <a:pt x="14759" y="0"/>
                    </a:moveTo>
                    <a:arcTo wR="21600" hR="21600" stAng="-2813912" swAng="2776031"/>
                  </a:path>
                  <a:path w="21599" h="15771" stroke="0">
                    <a:moveTo>
                      <a:pt x="14759" y="0"/>
                    </a:moveTo>
                    <a:arcTo wR="21600" hR="21600" stAng="-2813912" swAng="2776031"/>
                    <a:lnTo>
                      <a:pt x="0" y="15771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5631" name="组合 65630"/>
              <p:cNvGrpSpPr/>
              <p:nvPr/>
            </p:nvGrpSpPr>
            <p:grpSpPr>
              <a:xfrm>
                <a:off x="3925" y="3021"/>
                <a:ext cx="672" cy="96"/>
                <a:chOff x="3120" y="3792"/>
                <a:chExt cx="528" cy="96"/>
              </a:xfrm>
            </p:grpSpPr>
            <p:sp>
              <p:nvSpPr>
                <p:cNvPr id="65632" name="矩形 65631"/>
                <p:cNvSpPr/>
                <p:nvPr/>
              </p:nvSpPr>
              <p:spPr>
                <a:xfrm>
                  <a:off x="3120" y="3792"/>
                  <a:ext cx="528" cy="96"/>
                </a:xfrm>
                <a:prstGeom prst="rect">
                  <a:avLst/>
                </a:prstGeom>
                <a:pattFill prst="dkUpDiag">
                  <a:fgClr>
                    <a:schemeClr val="tx2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5633" name="直接连接符 65632"/>
                <p:cNvSpPr/>
                <p:nvPr/>
              </p:nvSpPr>
              <p:spPr>
                <a:xfrm>
                  <a:off x="3120" y="3792"/>
                  <a:ext cx="528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5634" name="文本框 65633"/>
              <p:cNvSpPr txBox="1"/>
              <p:nvPr/>
            </p:nvSpPr>
            <p:spPr>
              <a:xfrm>
                <a:off x="3981" y="2731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A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5635" name="直接连接符 65634"/>
              <p:cNvSpPr/>
              <p:nvPr/>
            </p:nvSpPr>
            <p:spPr>
              <a:xfrm>
                <a:off x="4253" y="849"/>
                <a:ext cx="0" cy="217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636" name="直接连接符 65635"/>
              <p:cNvSpPr/>
              <p:nvPr/>
            </p:nvSpPr>
            <p:spPr>
              <a:xfrm flipH="1" flipV="1">
                <a:off x="4604" y="709"/>
                <a:ext cx="0" cy="18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637" name="直接连接符 65636"/>
              <p:cNvSpPr/>
              <p:nvPr/>
            </p:nvSpPr>
            <p:spPr>
              <a:xfrm flipV="1">
                <a:off x="4253" y="707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5638" name="直接连接符 65637"/>
              <p:cNvSpPr/>
              <p:nvPr/>
            </p:nvSpPr>
            <p:spPr>
              <a:xfrm flipV="1">
                <a:off x="4253" y="758"/>
                <a:ext cx="36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65639" name="文本框 65638"/>
              <p:cNvSpPr txBox="1"/>
              <p:nvPr/>
            </p:nvSpPr>
            <p:spPr>
              <a:xfrm>
                <a:off x="4299" y="527"/>
                <a:ext cx="43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i="1" baseline="-2500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st</a:t>
                </a:r>
                <a:endPara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5640" name="直接连接符 65639"/>
              <p:cNvSpPr/>
              <p:nvPr/>
            </p:nvSpPr>
            <p:spPr>
              <a:xfrm>
                <a:off x="3846" y="1357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0066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65641" name="文本框 65640"/>
              <p:cNvSpPr txBox="1"/>
              <p:nvPr/>
            </p:nvSpPr>
            <p:spPr>
              <a:xfrm>
                <a:off x="4011" y="14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C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5642" name="文本框 65641"/>
              <p:cNvSpPr txBox="1"/>
              <p:nvPr/>
            </p:nvSpPr>
            <p:spPr>
              <a:xfrm>
                <a:off x="3981" y="7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B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65648" name="文本框 65647"/>
            <p:cNvSpPr txBox="1"/>
            <p:nvPr/>
          </p:nvSpPr>
          <p:spPr>
            <a:xfrm>
              <a:off x="4695" y="799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P</a:t>
              </a:r>
            </a:p>
          </p:txBody>
        </p:sp>
      </p:grpSp>
      <p:sp>
        <p:nvSpPr>
          <p:cNvPr id="65650" name="文本框 65649"/>
          <p:cNvSpPr txBox="1"/>
          <p:nvPr/>
        </p:nvSpPr>
        <p:spPr>
          <a:xfrm>
            <a:off x="1847851" y="765176"/>
            <a:ext cx="5400675" cy="83099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冲击物的重量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以静载方式作用在冲击点时，冲击点的静位移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5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605" grpId="0"/>
      <p:bldP spid="656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11" name="文本框 66610"/>
          <p:cNvSpPr txBox="1"/>
          <p:nvPr/>
        </p:nvSpPr>
        <p:spPr>
          <a:xfrm>
            <a:off x="1919288" y="765175"/>
            <a:ext cx="4608512" cy="201112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当杆受静水平力 </a:t>
            </a:r>
            <a:r>
              <a:rPr lang="en-US" altLang="zh-CN" sz="2400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P </a:t>
            </a:r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作用时，杆的固定端外缘是危险点</a:t>
            </a:r>
            <a:r>
              <a:rPr lang="en-US" altLang="zh-CN" sz="24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  <a:p>
            <a:pPr>
              <a:lnSpc>
                <a:spcPct val="200000"/>
              </a:lnSpc>
              <a:spcBef>
                <a:spcPct val="50000"/>
              </a:spcBef>
            </a:pPr>
            <a:endParaRPr lang="en-US" altLang="zh-CN" sz="2400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66614" name="组合 66613"/>
          <p:cNvGrpSpPr/>
          <p:nvPr/>
        </p:nvGrpSpPr>
        <p:grpSpPr>
          <a:xfrm>
            <a:off x="6686550" y="1123951"/>
            <a:ext cx="1930400" cy="3744913"/>
            <a:chOff x="431" y="713"/>
            <a:chExt cx="1216" cy="2359"/>
          </a:xfrm>
        </p:grpSpPr>
        <p:sp>
          <p:nvSpPr>
            <p:cNvPr id="66615" name="矩形 66614"/>
            <p:cNvSpPr/>
            <p:nvPr/>
          </p:nvSpPr>
          <p:spPr>
            <a:xfrm rot="-5614411">
              <a:off x="1373" y="2024"/>
              <a:ext cx="44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l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grpSp>
          <p:nvGrpSpPr>
            <p:cNvPr id="66616" name="组合 66615"/>
            <p:cNvGrpSpPr/>
            <p:nvPr/>
          </p:nvGrpSpPr>
          <p:grpSpPr>
            <a:xfrm>
              <a:off x="879" y="2981"/>
              <a:ext cx="672" cy="91"/>
              <a:chOff x="3120" y="3792"/>
              <a:chExt cx="528" cy="96"/>
            </a:xfrm>
          </p:grpSpPr>
          <p:sp>
            <p:nvSpPr>
              <p:cNvPr id="66617" name="矩形 66616"/>
              <p:cNvSpPr/>
              <p:nvPr/>
            </p:nvSpPr>
            <p:spPr>
              <a:xfrm>
                <a:off x="3120" y="3792"/>
                <a:ext cx="528" cy="96"/>
              </a:xfrm>
              <a:prstGeom prst="rect">
                <a:avLst/>
              </a:prstGeom>
              <a:pattFill prst="dkUpDiag">
                <a:fgClr>
                  <a:schemeClr val="tx2"/>
                </a:fgClr>
                <a:bgClr>
                  <a:schemeClr val="bg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6618" name="直接连接符 66617"/>
              <p:cNvSpPr/>
              <p:nvPr/>
            </p:nvSpPr>
            <p:spPr>
              <a:xfrm>
                <a:off x="3120" y="3792"/>
                <a:ext cx="52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66619" name="直接连接符 66618"/>
            <p:cNvSpPr/>
            <p:nvPr/>
          </p:nvSpPr>
          <p:spPr>
            <a:xfrm flipV="1">
              <a:off x="1503" y="825"/>
              <a:ext cx="0" cy="21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6620" name="直接连接符 66619"/>
            <p:cNvSpPr/>
            <p:nvPr/>
          </p:nvSpPr>
          <p:spPr>
            <a:xfrm>
              <a:off x="1359" y="825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21" name="文本框 66620"/>
            <p:cNvSpPr txBox="1"/>
            <p:nvPr/>
          </p:nvSpPr>
          <p:spPr>
            <a:xfrm>
              <a:off x="1023" y="276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A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6622" name="直接连接符 66621"/>
            <p:cNvSpPr/>
            <p:nvPr/>
          </p:nvSpPr>
          <p:spPr>
            <a:xfrm>
              <a:off x="1215" y="825"/>
              <a:ext cx="0" cy="2163"/>
            </a:xfrm>
            <a:prstGeom prst="line">
              <a:avLst/>
            </a:prstGeom>
            <a:ln w="571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66623" name="任意多边形 66622"/>
            <p:cNvSpPr/>
            <p:nvPr/>
          </p:nvSpPr>
          <p:spPr>
            <a:xfrm flipV="1">
              <a:off x="815" y="1278"/>
              <a:ext cx="429" cy="56"/>
            </a:xfrm>
            <a:custGeom>
              <a:avLst/>
              <a:gdLst/>
              <a:ahLst/>
              <a:cxnLst/>
              <a:rect l="0" t="0" r="0" b="0"/>
              <a:pathLst>
                <a:path w="1672">
                  <a:moveTo>
                    <a:pt x="1672" y="0"/>
                  </a:moveTo>
                  <a:lnTo>
                    <a:pt x="0" y="0"/>
                  </a:lnTo>
                  <a:lnTo>
                    <a:pt x="1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24" name="矩形 66623"/>
            <p:cNvSpPr/>
            <p:nvPr/>
          </p:nvSpPr>
          <p:spPr>
            <a:xfrm rot="-4565">
              <a:off x="815" y="1998"/>
              <a:ext cx="80" cy="19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 i="1">
                  <a:solidFill>
                    <a:srgbClr val="000000"/>
                  </a:solidFill>
                  <a:latin typeface="Times New Roman" panose="02020603050405020304" pitchFamily="18" charset="0"/>
                </a:rPr>
                <a:t>a</a:t>
              </a:r>
              <a:endParaRPr lang="en-US" altLang="zh-CN" sz="2000" i="1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66625" name="椭圆 66624"/>
            <p:cNvSpPr/>
            <p:nvPr/>
          </p:nvSpPr>
          <p:spPr>
            <a:xfrm>
              <a:off x="623" y="1230"/>
              <a:ext cx="144" cy="141"/>
            </a:xfrm>
            <a:prstGeom prst="ellipse">
              <a:avLst/>
            </a:prstGeom>
            <a:gradFill rotWithShape="1">
              <a:gsLst>
                <a:gs pos="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626" name="直接连接符 66625"/>
            <p:cNvSpPr/>
            <p:nvPr/>
          </p:nvSpPr>
          <p:spPr>
            <a:xfrm flipH="1" flipV="1">
              <a:off x="959" y="1326"/>
              <a:ext cx="12" cy="16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66627" name="直接连接符 66626"/>
            <p:cNvSpPr/>
            <p:nvPr/>
          </p:nvSpPr>
          <p:spPr>
            <a:xfrm>
              <a:off x="431" y="1566"/>
              <a:ext cx="480" cy="0"/>
            </a:xfrm>
            <a:prstGeom prst="line">
              <a:avLst/>
            </a:prstGeom>
            <a:ln w="28575" cap="flat" cmpd="sng">
              <a:solidFill>
                <a:srgbClr val="FF0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66628" name="文本框 66627"/>
            <p:cNvSpPr txBox="1"/>
            <p:nvPr/>
          </p:nvSpPr>
          <p:spPr>
            <a:xfrm>
              <a:off x="431" y="1326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v</a:t>
              </a:r>
              <a:endParaRPr lang="en-US" altLang="zh-CN" sz="36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6629" name="文本框 66628"/>
            <p:cNvSpPr txBox="1"/>
            <p:nvPr/>
          </p:nvSpPr>
          <p:spPr>
            <a:xfrm>
              <a:off x="955" y="713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B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  <p:sp>
          <p:nvSpPr>
            <p:cNvPr id="66630" name="文本框 66629"/>
            <p:cNvSpPr txBox="1"/>
            <p:nvPr/>
          </p:nvSpPr>
          <p:spPr>
            <a:xfrm>
              <a:off x="971" y="1076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  <a:ea typeface="隶书" panose="02010509060101010101" pitchFamily="49" charset="-122"/>
                </a:rPr>
                <a:t>C</a:t>
              </a:r>
              <a:endParaRPr lang="en-US" altLang="zh-CN" sz="2000" i="1">
                <a:solidFill>
                  <a:srgbClr val="00FF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endParaRPr>
            </a:p>
          </p:txBody>
        </p:sp>
      </p:grpSp>
      <p:grpSp>
        <p:nvGrpSpPr>
          <p:cNvPr id="66631" name="组合 66630"/>
          <p:cNvGrpSpPr/>
          <p:nvPr/>
        </p:nvGrpSpPr>
        <p:grpSpPr>
          <a:xfrm>
            <a:off x="8977313" y="757239"/>
            <a:ext cx="2735262" cy="4111625"/>
            <a:chOff x="4695" y="255"/>
            <a:chExt cx="1723" cy="2590"/>
          </a:xfrm>
        </p:grpSpPr>
        <p:grpSp>
          <p:nvGrpSpPr>
            <p:cNvPr id="66632" name="组合 66631"/>
            <p:cNvGrpSpPr/>
            <p:nvPr/>
          </p:nvGrpSpPr>
          <p:grpSpPr>
            <a:xfrm>
              <a:off x="4706" y="255"/>
              <a:ext cx="1712" cy="2590"/>
              <a:chOff x="3846" y="527"/>
              <a:chExt cx="1712" cy="2590"/>
            </a:xfrm>
          </p:grpSpPr>
          <p:sp>
            <p:nvSpPr>
              <p:cNvPr id="66633" name="任意多边形 66632"/>
              <p:cNvSpPr/>
              <p:nvPr/>
            </p:nvSpPr>
            <p:spPr>
              <a:xfrm rot="10675443" flipV="1">
                <a:off x="4247" y="888"/>
                <a:ext cx="1311" cy="2112"/>
              </a:xfrm>
              <a:custGeom>
                <a:avLst/>
                <a:gdLst>
                  <a:gd name="txL" fmla="*/ 0 w 21599"/>
                  <a:gd name="txT" fmla="*/ 0 h 15771"/>
                  <a:gd name="txR" fmla="*/ 21599 w 21599"/>
                  <a:gd name="txB" fmla="*/ 15771 h 15771"/>
                </a:gdLst>
                <a:ahLst/>
                <a:cxnLst>
                  <a:cxn ang="270">
                    <a:pos x="14759" y="0"/>
                  </a:cxn>
                  <a:cxn ang="0">
                    <a:pos x="21598" y="15533"/>
                  </a:cxn>
                  <a:cxn ang="180">
                    <a:pos x="0" y="15771"/>
                  </a:cxn>
                </a:cxnLst>
                <a:rect l="txL" t="txT" r="txR" b="txB"/>
                <a:pathLst>
                  <a:path w="21599" h="15771" fill="none">
                    <a:moveTo>
                      <a:pt x="14759" y="0"/>
                    </a:moveTo>
                    <a:arcTo wR="21600" hR="21600" stAng="-2813912" swAng="2776031"/>
                  </a:path>
                  <a:path w="21599" h="15771" stroke="0">
                    <a:moveTo>
                      <a:pt x="14759" y="0"/>
                    </a:moveTo>
                    <a:arcTo wR="21600" hR="21600" stAng="-2813912" swAng="2776031"/>
                    <a:lnTo>
                      <a:pt x="0" y="15771"/>
                    </a:lnTo>
                    <a:close/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lgDash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66634" name="组合 66633"/>
              <p:cNvGrpSpPr/>
              <p:nvPr/>
            </p:nvGrpSpPr>
            <p:grpSpPr>
              <a:xfrm>
                <a:off x="3925" y="3021"/>
                <a:ext cx="672" cy="96"/>
                <a:chOff x="3120" y="3792"/>
                <a:chExt cx="528" cy="96"/>
              </a:xfrm>
            </p:grpSpPr>
            <p:sp>
              <p:nvSpPr>
                <p:cNvPr id="66635" name="矩形 66634"/>
                <p:cNvSpPr/>
                <p:nvPr/>
              </p:nvSpPr>
              <p:spPr>
                <a:xfrm>
                  <a:off x="3120" y="3792"/>
                  <a:ext cx="528" cy="96"/>
                </a:xfrm>
                <a:prstGeom prst="rect">
                  <a:avLst/>
                </a:prstGeom>
                <a:pattFill prst="dkUpDiag">
                  <a:fgClr>
                    <a:schemeClr val="tx2"/>
                  </a:fgClr>
                  <a:bgClr>
                    <a:schemeClr val="bg1"/>
                  </a:bgClr>
                </a:patt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66636" name="直接连接符 66635"/>
                <p:cNvSpPr/>
                <p:nvPr/>
              </p:nvSpPr>
              <p:spPr>
                <a:xfrm>
                  <a:off x="3120" y="3792"/>
                  <a:ext cx="528" cy="0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66637" name="文本框 66636"/>
              <p:cNvSpPr txBox="1"/>
              <p:nvPr/>
            </p:nvSpPr>
            <p:spPr>
              <a:xfrm>
                <a:off x="3981" y="2731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A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6638" name="直接连接符 66637"/>
              <p:cNvSpPr/>
              <p:nvPr/>
            </p:nvSpPr>
            <p:spPr>
              <a:xfrm>
                <a:off x="4253" y="849"/>
                <a:ext cx="0" cy="2177"/>
              </a:xfrm>
              <a:prstGeom prst="line">
                <a:avLst/>
              </a:prstGeom>
              <a:ln w="571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39" name="直接连接符 66638"/>
              <p:cNvSpPr/>
              <p:nvPr/>
            </p:nvSpPr>
            <p:spPr>
              <a:xfrm flipH="1" flipV="1">
                <a:off x="4604" y="709"/>
                <a:ext cx="0" cy="181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40" name="直接连接符 66639"/>
              <p:cNvSpPr/>
              <p:nvPr/>
            </p:nvSpPr>
            <p:spPr>
              <a:xfrm flipV="1">
                <a:off x="4253" y="707"/>
                <a:ext cx="0" cy="9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66641" name="直接连接符 66640"/>
              <p:cNvSpPr/>
              <p:nvPr/>
            </p:nvSpPr>
            <p:spPr>
              <a:xfrm flipV="1">
                <a:off x="4253" y="758"/>
                <a:ext cx="36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66642" name="文本框 66641"/>
              <p:cNvSpPr txBox="1"/>
              <p:nvPr/>
            </p:nvSpPr>
            <p:spPr>
              <a:xfrm>
                <a:off x="4299" y="527"/>
                <a:ext cx="432" cy="231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dirty="0">
                    <a:latin typeface="Times New Roman" panose="02020603050405020304" pitchFamily="18" charset="0"/>
                    <a:sym typeface="Symbol" panose="05050102010706020507" pitchFamily="18" charset="2"/>
                  </a:rPr>
                  <a:t></a:t>
                </a:r>
                <a:r>
                  <a:rPr lang="en-US" altLang="zh-CN" i="1" baseline="-25000" err="1">
                    <a:latin typeface="Times New Roman" panose="02020603050405020304" pitchFamily="18" charset="0"/>
                    <a:sym typeface="Symbol" panose="05050102010706020507" pitchFamily="18" charset="2"/>
                  </a:rPr>
                  <a:t>st</a:t>
                </a:r>
                <a:endParaRPr lang="en-US" altLang="zh-CN" sz="2400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6643" name="直接连接符 66642"/>
              <p:cNvSpPr/>
              <p:nvPr/>
            </p:nvSpPr>
            <p:spPr>
              <a:xfrm>
                <a:off x="3846" y="1357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0066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66644" name="文本框 66643"/>
              <p:cNvSpPr txBox="1"/>
              <p:nvPr/>
            </p:nvSpPr>
            <p:spPr>
              <a:xfrm>
                <a:off x="4011" y="14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C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  <p:sp>
            <p:nvSpPr>
              <p:cNvPr id="66645" name="文本框 66644"/>
              <p:cNvSpPr txBox="1"/>
              <p:nvPr/>
            </p:nvSpPr>
            <p:spPr>
              <a:xfrm>
                <a:off x="3981" y="780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  <a:ea typeface="隶书" panose="02010509060101010101" pitchFamily="49" charset="-122"/>
                  </a:rPr>
                  <a:t>B</a:t>
                </a:r>
                <a:endParaRPr lang="en-US" altLang="zh-CN" sz="2000" i="1">
                  <a:solidFill>
                    <a:srgbClr val="00FFFF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ea typeface="隶书" panose="02010509060101010101" pitchFamily="49" charset="-122"/>
                </a:endParaRPr>
              </a:p>
            </p:txBody>
          </p:sp>
        </p:grpSp>
        <p:sp>
          <p:nvSpPr>
            <p:cNvPr id="66646" name="文本框 66645"/>
            <p:cNvSpPr txBox="1"/>
            <p:nvPr/>
          </p:nvSpPr>
          <p:spPr>
            <a:xfrm>
              <a:off x="4695" y="799"/>
              <a:ext cx="40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P</a:t>
              </a:r>
            </a:p>
          </p:txBody>
        </p:sp>
      </p:grpSp>
      <p:graphicFrame>
        <p:nvGraphicFramePr>
          <p:cNvPr id="66647" name="对象 66646"/>
          <p:cNvGraphicFramePr/>
          <p:nvPr/>
        </p:nvGraphicFramePr>
        <p:xfrm>
          <a:off x="2201863" y="2205038"/>
          <a:ext cx="24638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r:id="rId3" imgW="2463800" imgH="838200" progId="Equation.3">
                  <p:embed/>
                </p:oleObj>
              </mc:Choice>
              <mc:Fallback>
                <p:oleObj r:id="rId3" imgW="2463800" imgH="838200" progId="Equation.3">
                  <p:embed/>
                  <p:pic>
                    <p:nvPicPr>
                      <p:cNvPr id="66647" name="对象 66646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1863" y="2205038"/>
                        <a:ext cx="24638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48" name="矩形 66647"/>
          <p:cNvSpPr/>
          <p:nvPr/>
        </p:nvSpPr>
        <p:spPr>
          <a:xfrm>
            <a:off x="1992313" y="3187700"/>
            <a:ext cx="3536950" cy="45720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杆危险点处的冲击应力为</a:t>
            </a:r>
          </a:p>
        </p:txBody>
      </p:sp>
      <p:graphicFrame>
        <p:nvGraphicFramePr>
          <p:cNvPr id="66650" name="对象 66649"/>
          <p:cNvGraphicFramePr/>
          <p:nvPr/>
        </p:nvGraphicFramePr>
        <p:xfrm>
          <a:off x="2135188" y="3867150"/>
          <a:ext cx="35687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1" r:id="rId5" imgW="3568700" imgH="1016000" progId="Equation.3">
                  <p:embed/>
                </p:oleObj>
              </mc:Choice>
              <mc:Fallback>
                <p:oleObj r:id="rId5" imgW="3568700" imgH="1016000" progId="Equation.3">
                  <p:embed/>
                  <p:pic>
                    <p:nvPicPr>
                      <p:cNvPr id="66650" name="对象 66649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3867150"/>
                        <a:ext cx="35687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651" name="动作按钮: 前进或下一项 66650">
            <a:hlinkClick r:id="rId7" action="ppaction://hlinksldjump"/>
          </p:cNvPr>
          <p:cNvSpPr/>
          <p:nvPr/>
        </p:nvSpPr>
        <p:spPr>
          <a:xfrm rot="10800000">
            <a:off x="10210800" y="6553200"/>
            <a:ext cx="457200" cy="304800"/>
          </a:xfrm>
          <a:prstGeom prst="actionButtonForwardNext">
            <a:avLst/>
          </a:prstGeom>
          <a:gradFill rotWithShape="0">
            <a:gsLst>
              <a:gs pos="0">
                <a:srgbClr val="008000"/>
              </a:gs>
              <a:gs pos="100000">
                <a:schemeClr val="accent1"/>
              </a:gs>
            </a:gsLst>
            <a:path path="rect">
              <a:fillToRect l="50000" t="50000" r="50000" b="50000"/>
            </a:path>
            <a:tileRect/>
          </a:gra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6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6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6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6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11" grpId="0"/>
      <p:bldP spid="666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1" name="文本框 186370"/>
          <p:cNvSpPr txBox="1"/>
          <p:nvPr/>
        </p:nvSpPr>
        <p:spPr>
          <a:xfrm>
            <a:off x="1524000" y="752475"/>
            <a:ext cx="8915400" cy="15684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  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例题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6  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的直径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=40mm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长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=800mm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两端可视</a:t>
            </a:r>
          </a:p>
          <a:p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为铰支。材料为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Q235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钢，弹性模量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=200G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Pa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比例极限</a:t>
            </a:r>
          </a:p>
          <a:p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400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P 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=200MPa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屈服极限 </a:t>
            </a:r>
            <a:r>
              <a:rPr lang="en-US" altLang="zh-CN" sz="2400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</a:t>
            </a:r>
            <a:r>
              <a:rPr lang="en-US" altLang="zh-CN" sz="2400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 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=240MPa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由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杆的稳定条件</a:t>
            </a:r>
          </a:p>
          <a:p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求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[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]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若用直线公式 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 304 </a:t>
            </a:r>
            <a:r>
              <a:rPr lang="en-US" altLang="zh-CN" sz="2400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MPa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 </a:t>
            </a:r>
            <a:r>
              <a:rPr lang="en-US" altLang="zh-CN" sz="2400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=1.12 </a:t>
            </a:r>
            <a:r>
              <a:rPr lang="en-US" altLang="zh-CN" sz="2400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MPa</a:t>
            </a:r>
            <a:r>
              <a:rPr lang="en-US" altLang="zh-CN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)</a:t>
            </a:r>
            <a:r>
              <a:rPr lang="zh-CN" altLang="en-US" sz="24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186372" name="组合 186371"/>
          <p:cNvGrpSpPr/>
          <p:nvPr/>
        </p:nvGrpSpPr>
        <p:grpSpPr>
          <a:xfrm>
            <a:off x="4267200" y="3141663"/>
            <a:ext cx="4038600" cy="3124200"/>
            <a:chOff x="1728" y="1920"/>
            <a:chExt cx="2544" cy="1968"/>
          </a:xfrm>
        </p:grpSpPr>
        <p:graphicFrame>
          <p:nvGraphicFramePr>
            <p:cNvPr id="186373" name="对象 186372"/>
            <p:cNvGraphicFramePr/>
            <p:nvPr/>
          </p:nvGraphicFramePr>
          <p:xfrm>
            <a:off x="2440" y="2328"/>
            <a:ext cx="111" cy="2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4" r:id="rId3" imgW="177800" imgH="380365" progId="Equation.3">
                    <p:embed/>
                  </p:oleObj>
                </mc:Choice>
                <mc:Fallback>
                  <p:oleObj r:id="rId3" imgW="177800" imgH="380365" progId="Equation.3">
                    <p:embed/>
                    <p:pic>
                      <p:nvPicPr>
                        <p:cNvPr id="186373" name="对象 18637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440" y="2328"/>
                          <a:ext cx="111" cy="240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86374" name="矩形 186373"/>
            <p:cNvSpPr/>
            <p:nvPr/>
          </p:nvSpPr>
          <p:spPr>
            <a:xfrm>
              <a:off x="1968" y="2352"/>
              <a:ext cx="96" cy="480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5" name="矩形 186374"/>
            <p:cNvSpPr/>
            <p:nvPr/>
          </p:nvSpPr>
          <p:spPr>
            <a:xfrm>
              <a:off x="1968" y="3312"/>
              <a:ext cx="96" cy="480"/>
            </a:xfrm>
            <a:prstGeom prst="rect">
              <a:avLst/>
            </a:prstGeom>
            <a:pattFill prst="dkUpDiag">
              <a:fgClr>
                <a:schemeClr val="tx1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6" name="直接连接符 186375"/>
            <p:cNvSpPr/>
            <p:nvPr/>
          </p:nvSpPr>
          <p:spPr>
            <a:xfrm>
              <a:off x="2112" y="2544"/>
              <a:ext cx="182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77" name="椭圆 186376"/>
            <p:cNvSpPr/>
            <p:nvPr/>
          </p:nvSpPr>
          <p:spPr>
            <a:xfrm>
              <a:off x="3360" y="2544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78" name="直接连接符 186377"/>
            <p:cNvSpPr/>
            <p:nvPr/>
          </p:nvSpPr>
          <p:spPr>
            <a:xfrm flipV="1">
              <a:off x="2112" y="2592"/>
              <a:ext cx="1248" cy="91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79" name="直接连接符 186378"/>
            <p:cNvSpPr/>
            <p:nvPr/>
          </p:nvSpPr>
          <p:spPr>
            <a:xfrm>
              <a:off x="3936" y="2544"/>
              <a:ext cx="0" cy="48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86380" name="直接连接符 186379"/>
            <p:cNvSpPr/>
            <p:nvPr/>
          </p:nvSpPr>
          <p:spPr>
            <a:xfrm>
              <a:off x="2064" y="2064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81" name="直接连接符 186380"/>
            <p:cNvSpPr/>
            <p:nvPr/>
          </p:nvSpPr>
          <p:spPr>
            <a:xfrm>
              <a:off x="3408" y="2112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82" name="直接连接符 186381"/>
            <p:cNvSpPr/>
            <p:nvPr/>
          </p:nvSpPr>
          <p:spPr>
            <a:xfrm>
              <a:off x="3936" y="2112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83" name="直接连接符 186382"/>
            <p:cNvSpPr/>
            <p:nvPr/>
          </p:nvSpPr>
          <p:spPr>
            <a:xfrm>
              <a:off x="2064" y="2160"/>
              <a:ext cx="134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186384" name="直接连接符 186383"/>
            <p:cNvSpPr/>
            <p:nvPr/>
          </p:nvSpPr>
          <p:spPr>
            <a:xfrm>
              <a:off x="3408" y="2160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186385" name="直接连接符 186384"/>
            <p:cNvSpPr/>
            <p:nvPr/>
          </p:nvSpPr>
          <p:spPr>
            <a:xfrm>
              <a:off x="2160" y="3696"/>
              <a:ext cx="144" cy="192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86" name="直接连接符 186385"/>
            <p:cNvSpPr/>
            <p:nvPr/>
          </p:nvSpPr>
          <p:spPr>
            <a:xfrm>
              <a:off x="3504" y="2688"/>
              <a:ext cx="192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87" name="直接连接符 186386"/>
            <p:cNvSpPr/>
            <p:nvPr/>
          </p:nvSpPr>
          <p:spPr>
            <a:xfrm flipV="1">
              <a:off x="2256" y="2832"/>
              <a:ext cx="1392" cy="100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186388" name="文本框 186387"/>
            <p:cNvSpPr txBox="1"/>
            <p:nvPr/>
          </p:nvSpPr>
          <p:spPr>
            <a:xfrm>
              <a:off x="1728" y="3408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89" name="文本框 186388"/>
            <p:cNvSpPr txBox="1"/>
            <p:nvPr/>
          </p:nvSpPr>
          <p:spPr>
            <a:xfrm>
              <a:off x="3360" y="230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  <a:endPara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0" name="文本框 186389"/>
            <p:cNvSpPr txBox="1"/>
            <p:nvPr/>
          </p:nvSpPr>
          <p:spPr>
            <a:xfrm>
              <a:off x="2064" y="2256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  <a:endPara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1" name="文本框 186390"/>
            <p:cNvSpPr txBox="1"/>
            <p:nvPr/>
          </p:nvSpPr>
          <p:spPr>
            <a:xfrm>
              <a:off x="3936" y="2736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2" name="文本框 186391"/>
            <p:cNvSpPr txBox="1"/>
            <p:nvPr/>
          </p:nvSpPr>
          <p:spPr>
            <a:xfrm>
              <a:off x="2496" y="1920"/>
              <a:ext cx="4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0.6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3" name="文本框 186392"/>
            <p:cNvSpPr txBox="1"/>
            <p:nvPr/>
          </p:nvSpPr>
          <p:spPr>
            <a:xfrm>
              <a:off x="3504" y="1920"/>
              <a:ext cx="4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0.3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4" name="文本框 186393"/>
            <p:cNvSpPr txBox="1"/>
            <p:nvPr/>
          </p:nvSpPr>
          <p:spPr>
            <a:xfrm rot="-2863448">
              <a:off x="2659" y="3148"/>
              <a:ext cx="480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0.8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6395" name="直接连接符 186394"/>
            <p:cNvSpPr/>
            <p:nvPr/>
          </p:nvSpPr>
          <p:spPr>
            <a:xfrm>
              <a:off x="2064" y="2352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96" name="椭圆 186395"/>
            <p:cNvSpPr/>
            <p:nvPr/>
          </p:nvSpPr>
          <p:spPr>
            <a:xfrm>
              <a:off x="2016" y="2496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397" name="直接连接符 186396"/>
            <p:cNvSpPr/>
            <p:nvPr/>
          </p:nvSpPr>
          <p:spPr>
            <a:xfrm>
              <a:off x="2064" y="3312"/>
              <a:ext cx="0" cy="48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86398" name="椭圆 186397"/>
            <p:cNvSpPr/>
            <p:nvPr/>
          </p:nvSpPr>
          <p:spPr>
            <a:xfrm>
              <a:off x="2016" y="3456"/>
              <a:ext cx="96" cy="96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631315" y="44451"/>
            <a:ext cx="8877300" cy="66592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42" name="文本框 171041"/>
          <p:cNvSpPr txBox="1"/>
          <p:nvPr/>
        </p:nvSpPr>
        <p:spPr>
          <a:xfrm>
            <a:off x="1890713" y="625475"/>
            <a:ext cx="4468812" cy="946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altLang="en-US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一、 内力分析 </a:t>
            </a:r>
          </a:p>
          <a:p>
            <a:pPr algn="l"/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(Analysis of internal force)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</a:t>
            </a:r>
          </a:p>
        </p:txBody>
      </p:sp>
      <p:sp>
        <p:nvSpPr>
          <p:cNvPr id="171043" name="矩形 171042"/>
          <p:cNvSpPr/>
          <p:nvPr/>
        </p:nvSpPr>
        <p:spPr>
          <a:xfrm>
            <a:off x="1774825" y="1773239"/>
            <a:ext cx="3409908" cy="120032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设一直径为</a:t>
            </a:r>
            <a:r>
              <a:rPr lang="zh-CN" altLang="en-US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d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的等直圆杆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 ,    </a:t>
            </a:r>
          </a:p>
          <a:p>
            <a:pPr algn="l"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端具有与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成直角的刚臂。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研究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杆的内力。</a:t>
            </a:r>
          </a:p>
        </p:txBody>
      </p:sp>
      <p:sp>
        <p:nvSpPr>
          <p:cNvPr id="171131" name="矩形 171130"/>
          <p:cNvSpPr/>
          <p:nvPr/>
        </p:nvSpPr>
        <p:spPr>
          <a:xfrm>
            <a:off x="1806576" y="3543301"/>
            <a:ext cx="2916183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将力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向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杆右端截面的</a:t>
            </a: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形心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简化</a:t>
            </a:r>
            <a:r>
              <a:rPr lang="zh-CN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得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1132" name="文本框 171131"/>
          <p:cNvSpPr txBox="1"/>
          <p:nvPr/>
        </p:nvSpPr>
        <p:spPr>
          <a:xfrm>
            <a:off x="1774825" y="4556125"/>
            <a:ext cx="44196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横向力 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F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引起平面弯曲）</a:t>
            </a:r>
          </a:p>
        </p:txBody>
      </p:sp>
      <p:sp>
        <p:nvSpPr>
          <p:cNvPr id="171133" name="文本框 171132"/>
          <p:cNvSpPr txBox="1"/>
          <p:nvPr/>
        </p:nvSpPr>
        <p:spPr>
          <a:xfrm>
            <a:off x="1784351" y="5203825"/>
            <a:ext cx="441801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力偶矩 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= </a:t>
            </a:r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Fa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引起扭转）</a:t>
            </a:r>
          </a:p>
        </p:txBody>
      </p:sp>
      <p:sp>
        <p:nvSpPr>
          <p:cNvPr id="171134" name="文本框 171133"/>
          <p:cNvSpPr txBox="1"/>
          <p:nvPr/>
        </p:nvSpPr>
        <p:spPr>
          <a:xfrm>
            <a:off x="2195514" y="5851525"/>
            <a:ext cx="3659187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杆为弯、扭组合变形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71183" name="组合 171182"/>
          <p:cNvGrpSpPr/>
          <p:nvPr/>
        </p:nvGrpSpPr>
        <p:grpSpPr>
          <a:xfrm>
            <a:off x="6816725" y="3794126"/>
            <a:ext cx="3505200" cy="2046288"/>
            <a:chOff x="3334" y="2390"/>
            <a:chExt cx="2208" cy="1289"/>
          </a:xfrm>
        </p:grpSpPr>
        <p:sp>
          <p:nvSpPr>
            <p:cNvPr id="171135" name="文本框 171134"/>
            <p:cNvSpPr txBox="1"/>
            <p:nvPr/>
          </p:nvSpPr>
          <p:spPr>
            <a:xfrm>
              <a:off x="4726" y="325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  <p:grpSp>
          <p:nvGrpSpPr>
            <p:cNvPr id="171136" name="组合 171135"/>
            <p:cNvGrpSpPr/>
            <p:nvPr/>
          </p:nvGrpSpPr>
          <p:grpSpPr>
            <a:xfrm>
              <a:off x="3334" y="2390"/>
              <a:ext cx="1680" cy="1152"/>
              <a:chOff x="240" y="2160"/>
              <a:chExt cx="1680" cy="1152"/>
            </a:xfrm>
          </p:grpSpPr>
          <p:sp>
            <p:nvSpPr>
              <p:cNvPr id="171137" name="立方体 171136"/>
              <p:cNvSpPr/>
              <p:nvPr/>
            </p:nvSpPr>
            <p:spPr>
              <a:xfrm>
                <a:off x="240" y="2160"/>
                <a:ext cx="624" cy="1152"/>
              </a:xfrm>
              <a:prstGeom prst="cube">
                <a:avLst>
                  <a:gd name="adj" fmla="val 50000"/>
                </a:avLst>
              </a:prstGeom>
              <a:solidFill>
                <a:srgbClr val="006666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38" name="文本框 171137"/>
              <p:cNvSpPr txBox="1"/>
              <p:nvPr/>
            </p:nvSpPr>
            <p:spPr>
              <a:xfrm>
                <a:off x="528" y="2976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A</a:t>
                </a:r>
                <a:endParaRPr lang="en-US" altLang="zh-CN" i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1139" name="圆柱形 171138"/>
              <p:cNvSpPr/>
              <p:nvPr/>
            </p:nvSpPr>
            <p:spPr>
              <a:xfrm rot="5416194">
                <a:off x="1056" y="2160"/>
                <a:ext cx="480" cy="1248"/>
              </a:xfrm>
              <a:prstGeom prst="can">
                <a:avLst>
                  <a:gd name="adj" fmla="val 50000"/>
                </a:avLst>
              </a:prstGeom>
              <a:solidFill>
                <a:srgbClr val="CCFFCC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1140" name="直接连接符 171139"/>
            <p:cNvSpPr/>
            <p:nvPr/>
          </p:nvSpPr>
          <p:spPr>
            <a:xfrm>
              <a:off x="4918" y="3014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grpSp>
          <p:nvGrpSpPr>
            <p:cNvPr id="171141" name="组合 171140"/>
            <p:cNvGrpSpPr/>
            <p:nvPr/>
          </p:nvGrpSpPr>
          <p:grpSpPr>
            <a:xfrm>
              <a:off x="4918" y="3014"/>
              <a:ext cx="240" cy="665"/>
              <a:chOff x="1824" y="2784"/>
              <a:chExt cx="240" cy="665"/>
            </a:xfrm>
          </p:grpSpPr>
          <p:sp>
            <p:nvSpPr>
              <p:cNvPr id="171142" name="直接连接符 171141"/>
              <p:cNvSpPr/>
              <p:nvPr/>
            </p:nvSpPr>
            <p:spPr>
              <a:xfrm>
                <a:off x="1824" y="2784"/>
                <a:ext cx="0" cy="57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1143" name="文本框 171142"/>
              <p:cNvSpPr txBox="1"/>
              <p:nvPr/>
            </p:nvSpPr>
            <p:spPr>
              <a:xfrm>
                <a:off x="1824" y="3216"/>
                <a:ext cx="240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71144" name="组合 171143"/>
            <p:cNvGrpSpPr/>
            <p:nvPr/>
          </p:nvGrpSpPr>
          <p:grpSpPr>
            <a:xfrm>
              <a:off x="4525" y="2432"/>
              <a:ext cx="384" cy="576"/>
              <a:chOff x="1440" y="2208"/>
              <a:chExt cx="384" cy="576"/>
            </a:xfrm>
          </p:grpSpPr>
          <p:grpSp>
            <p:nvGrpSpPr>
              <p:cNvPr id="171145" name="组合 171144"/>
              <p:cNvGrpSpPr/>
              <p:nvPr/>
            </p:nvGrpSpPr>
            <p:grpSpPr>
              <a:xfrm>
                <a:off x="1632" y="2448"/>
                <a:ext cx="192" cy="336"/>
                <a:chOff x="4560" y="2592"/>
                <a:chExt cx="96" cy="288"/>
              </a:xfrm>
            </p:grpSpPr>
            <p:sp>
              <p:nvSpPr>
                <p:cNvPr id="171146" name="任意多边形 171145"/>
                <p:cNvSpPr/>
                <p:nvPr/>
              </p:nvSpPr>
              <p:spPr>
                <a:xfrm flipH="1">
                  <a:off x="4560" y="2640"/>
                  <a:ext cx="48" cy="240"/>
                </a:xfrm>
                <a:custGeom>
                  <a:avLst/>
                  <a:gdLst>
                    <a:gd name="txL" fmla="*/ 0 w 21600"/>
                    <a:gd name="txT" fmla="*/ 0 h 21600"/>
                    <a:gd name="txR" fmla="*/ 21600 w 21600"/>
                    <a:gd name="txB" fmla="*/ 21600 h 21600"/>
                  </a:gdLst>
                  <a:ahLst/>
                  <a:cxnLst>
                    <a:cxn ang="270">
                      <a:pos x="0" y="0"/>
                    </a:cxn>
                    <a:cxn ang="90">
                      <a:pos x="21600" y="21600"/>
                    </a:cxn>
                    <a:cxn ang="90">
                      <a:pos x="0" y="21600"/>
                    </a:cxn>
                  </a:cxnLst>
                  <a:rect l="txL" t="txT" r="txR" b="txB"/>
                  <a:pathLst>
                    <a:path w="21600" h="21600" fill="none">
                      <a:moveTo>
                        <a:pt x="0" y="0"/>
                      </a:moveTo>
                      <a:arcTo wR="21600" hR="21600" stAng="-5400000" swAng="5400000"/>
                    </a:path>
                    <a:path w="21600" h="21600" stroke="0">
                      <a:moveTo>
                        <a:pt x="0" y="0"/>
                      </a:moveTo>
                      <a:arcTo wR="21600" hR="21600" stAng="-5400000" swAng="5400000"/>
                      <a:lnTo>
                        <a:pt x="0" y="2160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 wrap="none" anchor="ctr" anchorCtr="0"/>
                <a:lstStyle/>
                <a:p>
                  <a:endParaRPr dirty="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171147" name="直接连接符 171146"/>
                <p:cNvSpPr/>
                <p:nvPr/>
              </p:nvSpPr>
              <p:spPr>
                <a:xfrm flipV="1">
                  <a:off x="4608" y="2592"/>
                  <a:ext cx="48" cy="48"/>
                </a:xfrm>
                <a:prstGeom prst="line">
                  <a:avLst/>
                </a:prstGeom>
                <a:ln w="38100" cap="flat" cmpd="sng">
                  <a:solidFill>
                    <a:srgbClr val="FF0000"/>
                  </a:solidFill>
                  <a:prstDash val="solid"/>
                  <a:headEnd type="none" w="med" len="med"/>
                  <a:tailEnd type="triangle" w="med" len="med"/>
                </a:ln>
              </p:spPr>
            </p:sp>
          </p:grpSp>
          <p:sp>
            <p:nvSpPr>
              <p:cNvPr id="171148" name="文本框 171147"/>
              <p:cNvSpPr txBox="1"/>
              <p:nvPr/>
            </p:nvSpPr>
            <p:spPr>
              <a:xfrm>
                <a:off x="1440" y="2208"/>
                <a:ext cx="336" cy="327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800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m</a:t>
                </a:r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71149" name="直接连接符 171148"/>
            <p:cNvSpPr/>
            <p:nvPr/>
          </p:nvSpPr>
          <p:spPr>
            <a:xfrm flipH="1">
              <a:off x="4774" y="2918"/>
              <a:ext cx="24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1150" name="直接连接符 171149"/>
            <p:cNvSpPr/>
            <p:nvPr/>
          </p:nvSpPr>
          <p:spPr>
            <a:xfrm>
              <a:off x="3862" y="3014"/>
              <a:ext cx="1008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1151" name="文本框 171150"/>
            <p:cNvSpPr txBox="1"/>
            <p:nvPr/>
          </p:nvSpPr>
          <p:spPr>
            <a:xfrm>
              <a:off x="5254" y="277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x</a:t>
              </a:r>
            </a:p>
          </p:txBody>
        </p:sp>
      </p:grpSp>
      <p:grpSp>
        <p:nvGrpSpPr>
          <p:cNvPr id="171152" name="组合 171151"/>
          <p:cNvGrpSpPr/>
          <p:nvPr/>
        </p:nvGrpSpPr>
        <p:grpSpPr>
          <a:xfrm>
            <a:off x="7051675" y="1196976"/>
            <a:ext cx="3581400" cy="1882775"/>
            <a:chOff x="1855" y="2750"/>
            <a:chExt cx="2256" cy="1186"/>
          </a:xfrm>
        </p:grpSpPr>
        <p:grpSp>
          <p:nvGrpSpPr>
            <p:cNvPr id="171153" name="组合 171152"/>
            <p:cNvGrpSpPr/>
            <p:nvPr/>
          </p:nvGrpSpPr>
          <p:grpSpPr>
            <a:xfrm>
              <a:off x="1855" y="3120"/>
              <a:ext cx="1882" cy="816"/>
              <a:chOff x="3408" y="1440"/>
              <a:chExt cx="1882" cy="816"/>
            </a:xfrm>
          </p:grpSpPr>
          <p:sp>
            <p:nvSpPr>
              <p:cNvPr id="171154" name="任意多边形 171153"/>
              <p:cNvSpPr/>
              <p:nvPr/>
            </p:nvSpPr>
            <p:spPr>
              <a:xfrm>
                <a:off x="4714" y="1485"/>
                <a:ext cx="566" cy="419"/>
              </a:xfrm>
              <a:custGeom>
                <a:avLst/>
                <a:gdLst/>
                <a:ahLst/>
                <a:cxnLst/>
                <a:rect l="0" t="0" r="0" b="0"/>
                <a:pathLst>
                  <a:path w="566" h="419">
                    <a:moveTo>
                      <a:pt x="482" y="75"/>
                    </a:moveTo>
                    <a:cubicBezTo>
                      <a:pt x="350" y="108"/>
                      <a:pt x="530" y="51"/>
                      <a:pt x="554" y="39"/>
                    </a:cubicBezTo>
                    <a:cubicBezTo>
                      <a:pt x="534" y="99"/>
                      <a:pt x="554" y="71"/>
                      <a:pt x="470" y="99"/>
                    </a:cubicBezTo>
                    <a:cubicBezTo>
                      <a:pt x="456" y="104"/>
                      <a:pt x="434" y="109"/>
                      <a:pt x="434" y="123"/>
                    </a:cubicBezTo>
                    <a:cubicBezTo>
                      <a:pt x="434" y="136"/>
                      <a:pt x="458" y="115"/>
                      <a:pt x="470" y="111"/>
                    </a:cubicBezTo>
                    <a:cubicBezTo>
                      <a:pt x="458" y="107"/>
                      <a:pt x="445" y="105"/>
                      <a:pt x="434" y="99"/>
                    </a:cubicBezTo>
                    <a:cubicBezTo>
                      <a:pt x="421" y="93"/>
                      <a:pt x="388" y="85"/>
                      <a:pt x="398" y="75"/>
                    </a:cubicBezTo>
                    <a:cubicBezTo>
                      <a:pt x="419" y="54"/>
                      <a:pt x="454" y="59"/>
                      <a:pt x="482" y="51"/>
                    </a:cubicBezTo>
                    <a:cubicBezTo>
                      <a:pt x="482" y="51"/>
                      <a:pt x="432" y="89"/>
                      <a:pt x="410" y="111"/>
                    </a:cubicBezTo>
                    <a:cubicBezTo>
                      <a:pt x="400" y="121"/>
                      <a:pt x="434" y="95"/>
                      <a:pt x="446" y="87"/>
                    </a:cubicBezTo>
                    <a:cubicBezTo>
                      <a:pt x="462" y="75"/>
                      <a:pt x="474" y="51"/>
                      <a:pt x="494" y="51"/>
                    </a:cubicBezTo>
                    <a:cubicBezTo>
                      <a:pt x="511" y="51"/>
                      <a:pt x="470" y="75"/>
                      <a:pt x="458" y="87"/>
                    </a:cubicBezTo>
                    <a:cubicBezTo>
                      <a:pt x="468" y="56"/>
                      <a:pt x="476" y="7"/>
                      <a:pt x="530" y="15"/>
                    </a:cubicBezTo>
                    <a:cubicBezTo>
                      <a:pt x="548" y="18"/>
                      <a:pt x="546" y="47"/>
                      <a:pt x="554" y="63"/>
                    </a:cubicBezTo>
                    <a:cubicBezTo>
                      <a:pt x="538" y="87"/>
                      <a:pt x="525" y="113"/>
                      <a:pt x="506" y="135"/>
                    </a:cubicBezTo>
                    <a:cubicBezTo>
                      <a:pt x="460" y="187"/>
                      <a:pt x="449" y="163"/>
                      <a:pt x="386" y="195"/>
                    </a:cubicBezTo>
                    <a:cubicBezTo>
                      <a:pt x="316" y="230"/>
                      <a:pt x="258" y="260"/>
                      <a:pt x="182" y="279"/>
                    </a:cubicBezTo>
                    <a:cubicBezTo>
                      <a:pt x="167" y="290"/>
                      <a:pt x="115" y="339"/>
                      <a:pt x="86" y="327"/>
                    </a:cubicBezTo>
                    <a:cubicBezTo>
                      <a:pt x="74" y="322"/>
                      <a:pt x="78" y="303"/>
                      <a:pt x="74" y="291"/>
                    </a:cubicBezTo>
                    <a:cubicBezTo>
                      <a:pt x="90" y="279"/>
                      <a:pt x="140" y="246"/>
                      <a:pt x="122" y="255"/>
                    </a:cubicBezTo>
                    <a:cubicBezTo>
                      <a:pt x="96" y="268"/>
                      <a:pt x="35" y="278"/>
                      <a:pt x="50" y="303"/>
                    </a:cubicBezTo>
                    <a:cubicBezTo>
                      <a:pt x="69" y="334"/>
                      <a:pt x="122" y="311"/>
                      <a:pt x="158" y="315"/>
                    </a:cubicBezTo>
                    <a:cubicBezTo>
                      <a:pt x="174" y="311"/>
                      <a:pt x="222" y="303"/>
                      <a:pt x="206" y="303"/>
                    </a:cubicBezTo>
                    <a:cubicBezTo>
                      <a:pt x="178" y="303"/>
                      <a:pt x="149" y="308"/>
                      <a:pt x="122" y="315"/>
                    </a:cubicBezTo>
                    <a:cubicBezTo>
                      <a:pt x="101" y="320"/>
                      <a:pt x="84" y="339"/>
                      <a:pt x="62" y="339"/>
                    </a:cubicBezTo>
                    <a:cubicBezTo>
                      <a:pt x="48" y="339"/>
                      <a:pt x="85" y="321"/>
                      <a:pt x="98" y="315"/>
                    </a:cubicBezTo>
                    <a:cubicBezTo>
                      <a:pt x="145" y="293"/>
                      <a:pt x="194" y="275"/>
                      <a:pt x="242" y="255"/>
                    </a:cubicBezTo>
                    <a:cubicBezTo>
                      <a:pt x="270" y="227"/>
                      <a:pt x="294" y="195"/>
                      <a:pt x="326" y="171"/>
                    </a:cubicBezTo>
                    <a:cubicBezTo>
                      <a:pt x="365" y="142"/>
                      <a:pt x="411" y="122"/>
                      <a:pt x="446" y="87"/>
                    </a:cubicBezTo>
                    <a:cubicBezTo>
                      <a:pt x="458" y="75"/>
                      <a:pt x="469" y="62"/>
                      <a:pt x="482" y="51"/>
                    </a:cubicBezTo>
                    <a:cubicBezTo>
                      <a:pt x="493" y="42"/>
                      <a:pt x="518" y="41"/>
                      <a:pt x="518" y="27"/>
                    </a:cubicBezTo>
                    <a:cubicBezTo>
                      <a:pt x="518" y="0"/>
                      <a:pt x="446" y="90"/>
                      <a:pt x="446" y="63"/>
                    </a:cubicBezTo>
                    <a:cubicBezTo>
                      <a:pt x="446" y="48"/>
                      <a:pt x="507" y="10"/>
                      <a:pt x="518" y="3"/>
                    </a:cubicBezTo>
                    <a:cubicBezTo>
                      <a:pt x="566" y="76"/>
                      <a:pt x="500" y="88"/>
                      <a:pt x="446" y="135"/>
                    </a:cubicBezTo>
                    <a:cubicBezTo>
                      <a:pt x="390" y="184"/>
                      <a:pt x="419" y="177"/>
                      <a:pt x="338" y="231"/>
                    </a:cubicBezTo>
                    <a:cubicBezTo>
                      <a:pt x="301" y="256"/>
                      <a:pt x="256" y="268"/>
                      <a:pt x="218" y="291"/>
                    </a:cubicBezTo>
                    <a:cubicBezTo>
                      <a:pt x="193" y="306"/>
                      <a:pt x="171" y="324"/>
                      <a:pt x="146" y="339"/>
                    </a:cubicBezTo>
                    <a:cubicBezTo>
                      <a:pt x="123" y="353"/>
                      <a:pt x="66" y="400"/>
                      <a:pt x="74" y="375"/>
                    </a:cubicBezTo>
                    <a:cubicBezTo>
                      <a:pt x="86" y="340"/>
                      <a:pt x="129" y="326"/>
                      <a:pt x="158" y="303"/>
                    </a:cubicBezTo>
                    <a:cubicBezTo>
                      <a:pt x="217" y="258"/>
                      <a:pt x="278" y="215"/>
                      <a:pt x="338" y="171"/>
                    </a:cubicBezTo>
                    <a:cubicBezTo>
                      <a:pt x="352" y="161"/>
                      <a:pt x="374" y="152"/>
                      <a:pt x="374" y="135"/>
                    </a:cubicBezTo>
                    <a:cubicBezTo>
                      <a:pt x="374" y="121"/>
                      <a:pt x="350" y="151"/>
                      <a:pt x="338" y="159"/>
                    </a:cubicBezTo>
                    <a:cubicBezTo>
                      <a:pt x="330" y="183"/>
                      <a:pt x="329" y="211"/>
                      <a:pt x="314" y="231"/>
                    </a:cubicBezTo>
                    <a:cubicBezTo>
                      <a:pt x="303" y="245"/>
                      <a:pt x="282" y="246"/>
                      <a:pt x="266" y="255"/>
                    </a:cubicBezTo>
                    <a:cubicBezTo>
                      <a:pt x="198" y="294"/>
                      <a:pt x="128" y="332"/>
                      <a:pt x="62" y="375"/>
                    </a:cubicBezTo>
                    <a:cubicBezTo>
                      <a:pt x="48" y="384"/>
                      <a:pt x="11" y="419"/>
                      <a:pt x="26" y="411"/>
                    </a:cubicBezTo>
                    <a:cubicBezTo>
                      <a:pt x="222" y="313"/>
                      <a:pt x="0" y="392"/>
                      <a:pt x="122" y="351"/>
                    </a:cubicBezTo>
                    <a:cubicBezTo>
                      <a:pt x="267" y="247"/>
                      <a:pt x="150" y="333"/>
                      <a:pt x="326" y="195"/>
                    </a:cubicBezTo>
                    <a:cubicBezTo>
                      <a:pt x="376" y="156"/>
                      <a:pt x="437" y="120"/>
                      <a:pt x="482" y="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 cmpd="sng">
                <a:solidFill>
                  <a:schemeClr val="folHlink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55" name="任意多边形 171154"/>
              <p:cNvSpPr/>
              <p:nvPr/>
            </p:nvSpPr>
            <p:spPr>
              <a:xfrm>
                <a:off x="4656" y="1488"/>
                <a:ext cx="634" cy="446"/>
              </a:xfrm>
              <a:custGeom>
                <a:avLst/>
                <a:gdLst/>
                <a:ahLst/>
                <a:cxnLst/>
                <a:rect l="0" t="0" r="0" b="0"/>
                <a:pathLst>
                  <a:path w="634" h="446">
                    <a:moveTo>
                      <a:pt x="88" y="240"/>
                    </a:moveTo>
                    <a:cubicBezTo>
                      <a:pt x="152" y="192"/>
                      <a:pt x="173" y="192"/>
                      <a:pt x="256" y="180"/>
                    </a:cubicBezTo>
                    <a:cubicBezTo>
                      <a:pt x="264" y="168"/>
                      <a:pt x="269" y="153"/>
                      <a:pt x="280" y="144"/>
                    </a:cubicBezTo>
                    <a:cubicBezTo>
                      <a:pt x="290" y="136"/>
                      <a:pt x="305" y="138"/>
                      <a:pt x="316" y="132"/>
                    </a:cubicBezTo>
                    <a:cubicBezTo>
                      <a:pt x="369" y="105"/>
                      <a:pt x="415" y="67"/>
                      <a:pt x="472" y="48"/>
                    </a:cubicBezTo>
                    <a:cubicBezTo>
                      <a:pt x="480" y="36"/>
                      <a:pt x="510" y="12"/>
                      <a:pt x="496" y="12"/>
                    </a:cubicBezTo>
                    <a:cubicBezTo>
                      <a:pt x="479" y="12"/>
                      <a:pt x="474" y="38"/>
                      <a:pt x="460" y="48"/>
                    </a:cubicBezTo>
                    <a:cubicBezTo>
                      <a:pt x="411" y="85"/>
                      <a:pt x="355" y="110"/>
                      <a:pt x="304" y="144"/>
                    </a:cubicBezTo>
                    <a:cubicBezTo>
                      <a:pt x="247" y="182"/>
                      <a:pt x="282" y="163"/>
                      <a:pt x="196" y="192"/>
                    </a:cubicBezTo>
                    <a:cubicBezTo>
                      <a:pt x="184" y="196"/>
                      <a:pt x="148" y="208"/>
                      <a:pt x="160" y="204"/>
                    </a:cubicBezTo>
                    <a:cubicBezTo>
                      <a:pt x="172" y="200"/>
                      <a:pt x="184" y="196"/>
                      <a:pt x="196" y="192"/>
                    </a:cubicBezTo>
                    <a:cubicBezTo>
                      <a:pt x="256" y="132"/>
                      <a:pt x="328" y="132"/>
                      <a:pt x="400" y="84"/>
                    </a:cubicBezTo>
                    <a:cubicBezTo>
                      <a:pt x="412" y="76"/>
                      <a:pt x="423" y="66"/>
                      <a:pt x="436" y="60"/>
                    </a:cubicBezTo>
                    <a:cubicBezTo>
                      <a:pt x="447" y="54"/>
                      <a:pt x="472" y="35"/>
                      <a:pt x="472" y="48"/>
                    </a:cubicBezTo>
                    <a:cubicBezTo>
                      <a:pt x="472" y="62"/>
                      <a:pt x="449" y="66"/>
                      <a:pt x="436" y="72"/>
                    </a:cubicBezTo>
                    <a:cubicBezTo>
                      <a:pt x="399" y="91"/>
                      <a:pt x="356" y="107"/>
                      <a:pt x="316" y="120"/>
                    </a:cubicBezTo>
                    <a:cubicBezTo>
                      <a:pt x="248" y="171"/>
                      <a:pt x="287" y="150"/>
                      <a:pt x="196" y="180"/>
                    </a:cubicBezTo>
                    <a:cubicBezTo>
                      <a:pt x="155" y="194"/>
                      <a:pt x="124" y="228"/>
                      <a:pt x="88" y="252"/>
                    </a:cubicBezTo>
                    <a:cubicBezTo>
                      <a:pt x="73" y="262"/>
                      <a:pt x="120" y="237"/>
                      <a:pt x="136" y="228"/>
                    </a:cubicBezTo>
                    <a:cubicBezTo>
                      <a:pt x="201" y="191"/>
                      <a:pt x="142" y="214"/>
                      <a:pt x="208" y="192"/>
                    </a:cubicBezTo>
                    <a:cubicBezTo>
                      <a:pt x="224" y="176"/>
                      <a:pt x="238" y="157"/>
                      <a:pt x="256" y="144"/>
                    </a:cubicBezTo>
                    <a:cubicBezTo>
                      <a:pt x="266" y="137"/>
                      <a:pt x="281" y="139"/>
                      <a:pt x="292" y="132"/>
                    </a:cubicBezTo>
                    <a:cubicBezTo>
                      <a:pt x="306" y="123"/>
                      <a:pt x="314" y="105"/>
                      <a:pt x="328" y="96"/>
                    </a:cubicBezTo>
                    <a:cubicBezTo>
                      <a:pt x="338" y="89"/>
                      <a:pt x="406" y="74"/>
                      <a:pt x="412" y="72"/>
                    </a:cubicBezTo>
                    <a:cubicBezTo>
                      <a:pt x="478" y="28"/>
                      <a:pt x="461" y="42"/>
                      <a:pt x="352" y="96"/>
                    </a:cubicBezTo>
                    <a:cubicBezTo>
                      <a:pt x="272" y="136"/>
                      <a:pt x="334" y="101"/>
                      <a:pt x="256" y="156"/>
                    </a:cubicBezTo>
                    <a:cubicBezTo>
                      <a:pt x="232" y="173"/>
                      <a:pt x="157" y="213"/>
                      <a:pt x="184" y="204"/>
                    </a:cubicBezTo>
                    <a:cubicBezTo>
                      <a:pt x="270" y="175"/>
                      <a:pt x="339" y="128"/>
                      <a:pt x="424" y="96"/>
                    </a:cubicBezTo>
                    <a:cubicBezTo>
                      <a:pt x="470" y="79"/>
                      <a:pt x="455" y="87"/>
                      <a:pt x="508" y="72"/>
                    </a:cubicBezTo>
                    <a:cubicBezTo>
                      <a:pt x="520" y="69"/>
                      <a:pt x="557" y="60"/>
                      <a:pt x="544" y="60"/>
                    </a:cubicBezTo>
                    <a:cubicBezTo>
                      <a:pt x="520" y="60"/>
                      <a:pt x="496" y="68"/>
                      <a:pt x="472" y="72"/>
                    </a:cubicBezTo>
                    <a:cubicBezTo>
                      <a:pt x="417" y="109"/>
                      <a:pt x="359" y="143"/>
                      <a:pt x="304" y="180"/>
                    </a:cubicBezTo>
                    <a:cubicBezTo>
                      <a:pt x="245" y="219"/>
                      <a:pt x="227" y="247"/>
                      <a:pt x="160" y="264"/>
                    </a:cubicBezTo>
                    <a:cubicBezTo>
                      <a:pt x="132" y="285"/>
                      <a:pt x="13" y="367"/>
                      <a:pt x="208" y="264"/>
                    </a:cubicBezTo>
                    <a:cubicBezTo>
                      <a:pt x="390" y="168"/>
                      <a:pt x="251" y="208"/>
                      <a:pt x="364" y="180"/>
                    </a:cubicBezTo>
                    <a:cubicBezTo>
                      <a:pt x="472" y="112"/>
                      <a:pt x="429" y="141"/>
                      <a:pt x="496" y="96"/>
                    </a:cubicBezTo>
                    <a:cubicBezTo>
                      <a:pt x="522" y="57"/>
                      <a:pt x="554" y="39"/>
                      <a:pt x="580" y="0"/>
                    </a:cubicBezTo>
                    <a:cubicBezTo>
                      <a:pt x="588" y="12"/>
                      <a:pt x="612" y="24"/>
                      <a:pt x="604" y="36"/>
                    </a:cubicBezTo>
                    <a:cubicBezTo>
                      <a:pt x="586" y="63"/>
                      <a:pt x="527" y="70"/>
                      <a:pt x="496" y="84"/>
                    </a:cubicBezTo>
                    <a:cubicBezTo>
                      <a:pt x="421" y="117"/>
                      <a:pt x="354" y="164"/>
                      <a:pt x="292" y="216"/>
                    </a:cubicBezTo>
                    <a:cubicBezTo>
                      <a:pt x="196" y="296"/>
                      <a:pt x="325" y="176"/>
                      <a:pt x="208" y="264"/>
                    </a:cubicBezTo>
                    <a:cubicBezTo>
                      <a:pt x="190" y="278"/>
                      <a:pt x="138" y="307"/>
                      <a:pt x="160" y="312"/>
                    </a:cubicBezTo>
                    <a:cubicBezTo>
                      <a:pt x="193" y="320"/>
                      <a:pt x="224" y="287"/>
                      <a:pt x="256" y="276"/>
                    </a:cubicBezTo>
                    <a:cubicBezTo>
                      <a:pt x="284" y="267"/>
                      <a:pt x="312" y="260"/>
                      <a:pt x="340" y="252"/>
                    </a:cubicBezTo>
                    <a:cubicBezTo>
                      <a:pt x="550" y="95"/>
                      <a:pt x="238" y="324"/>
                      <a:pt x="436" y="192"/>
                    </a:cubicBezTo>
                    <a:cubicBezTo>
                      <a:pt x="457" y="178"/>
                      <a:pt x="522" y="144"/>
                      <a:pt x="496" y="144"/>
                    </a:cubicBezTo>
                    <a:cubicBezTo>
                      <a:pt x="467" y="144"/>
                      <a:pt x="447" y="175"/>
                      <a:pt x="424" y="192"/>
                    </a:cubicBezTo>
                    <a:cubicBezTo>
                      <a:pt x="355" y="242"/>
                      <a:pt x="299" y="297"/>
                      <a:pt x="232" y="348"/>
                    </a:cubicBezTo>
                    <a:cubicBezTo>
                      <a:pt x="240" y="312"/>
                      <a:pt x="242" y="274"/>
                      <a:pt x="256" y="240"/>
                    </a:cubicBezTo>
                    <a:cubicBezTo>
                      <a:pt x="280" y="183"/>
                      <a:pt x="404" y="119"/>
                      <a:pt x="472" y="96"/>
                    </a:cubicBezTo>
                    <a:cubicBezTo>
                      <a:pt x="488" y="84"/>
                      <a:pt x="501" y="65"/>
                      <a:pt x="520" y="60"/>
                    </a:cubicBezTo>
                    <a:cubicBezTo>
                      <a:pt x="536" y="56"/>
                      <a:pt x="568" y="56"/>
                      <a:pt x="568" y="72"/>
                    </a:cubicBezTo>
                    <a:cubicBezTo>
                      <a:pt x="568" y="97"/>
                      <a:pt x="473" y="150"/>
                      <a:pt x="460" y="156"/>
                    </a:cubicBezTo>
                    <a:cubicBezTo>
                      <a:pt x="396" y="188"/>
                      <a:pt x="335" y="222"/>
                      <a:pt x="268" y="252"/>
                    </a:cubicBezTo>
                    <a:cubicBezTo>
                      <a:pt x="248" y="261"/>
                      <a:pt x="228" y="268"/>
                      <a:pt x="208" y="276"/>
                    </a:cubicBezTo>
                    <a:cubicBezTo>
                      <a:pt x="196" y="280"/>
                      <a:pt x="160" y="293"/>
                      <a:pt x="172" y="288"/>
                    </a:cubicBezTo>
                    <a:cubicBezTo>
                      <a:pt x="224" y="267"/>
                      <a:pt x="276" y="248"/>
                      <a:pt x="328" y="228"/>
                    </a:cubicBezTo>
                    <a:cubicBezTo>
                      <a:pt x="368" y="188"/>
                      <a:pt x="406" y="162"/>
                      <a:pt x="460" y="144"/>
                    </a:cubicBezTo>
                    <a:cubicBezTo>
                      <a:pt x="492" y="96"/>
                      <a:pt x="509" y="103"/>
                      <a:pt x="556" y="72"/>
                    </a:cubicBezTo>
                    <a:cubicBezTo>
                      <a:pt x="568" y="84"/>
                      <a:pt x="595" y="91"/>
                      <a:pt x="592" y="108"/>
                    </a:cubicBezTo>
                    <a:cubicBezTo>
                      <a:pt x="588" y="126"/>
                      <a:pt x="560" y="123"/>
                      <a:pt x="544" y="132"/>
                    </a:cubicBezTo>
                    <a:cubicBezTo>
                      <a:pt x="531" y="139"/>
                      <a:pt x="521" y="149"/>
                      <a:pt x="508" y="156"/>
                    </a:cubicBezTo>
                    <a:cubicBezTo>
                      <a:pt x="435" y="196"/>
                      <a:pt x="348" y="244"/>
                      <a:pt x="268" y="264"/>
                    </a:cubicBezTo>
                    <a:cubicBezTo>
                      <a:pt x="244" y="280"/>
                      <a:pt x="216" y="292"/>
                      <a:pt x="196" y="312"/>
                    </a:cubicBezTo>
                    <a:cubicBezTo>
                      <a:pt x="187" y="321"/>
                      <a:pt x="220" y="304"/>
                      <a:pt x="232" y="300"/>
                    </a:cubicBezTo>
                    <a:cubicBezTo>
                      <a:pt x="246" y="295"/>
                      <a:pt x="257" y="285"/>
                      <a:pt x="268" y="276"/>
                    </a:cubicBezTo>
                    <a:cubicBezTo>
                      <a:pt x="328" y="225"/>
                      <a:pt x="383" y="158"/>
                      <a:pt x="460" y="132"/>
                    </a:cubicBezTo>
                    <a:cubicBezTo>
                      <a:pt x="490" y="109"/>
                      <a:pt x="527" y="96"/>
                      <a:pt x="556" y="72"/>
                    </a:cubicBezTo>
                    <a:cubicBezTo>
                      <a:pt x="567" y="63"/>
                      <a:pt x="594" y="36"/>
                      <a:pt x="580" y="36"/>
                    </a:cubicBezTo>
                    <a:cubicBezTo>
                      <a:pt x="560" y="36"/>
                      <a:pt x="549" y="62"/>
                      <a:pt x="532" y="72"/>
                    </a:cubicBezTo>
                    <a:cubicBezTo>
                      <a:pt x="450" y="122"/>
                      <a:pt x="360" y="185"/>
                      <a:pt x="268" y="216"/>
                    </a:cubicBezTo>
                    <a:cubicBezTo>
                      <a:pt x="241" y="243"/>
                      <a:pt x="138" y="333"/>
                      <a:pt x="340" y="228"/>
                    </a:cubicBezTo>
                    <a:cubicBezTo>
                      <a:pt x="409" y="192"/>
                      <a:pt x="467" y="138"/>
                      <a:pt x="532" y="96"/>
                    </a:cubicBezTo>
                    <a:cubicBezTo>
                      <a:pt x="547" y="86"/>
                      <a:pt x="564" y="80"/>
                      <a:pt x="580" y="72"/>
                    </a:cubicBezTo>
                    <a:cubicBezTo>
                      <a:pt x="556" y="144"/>
                      <a:pt x="494" y="175"/>
                      <a:pt x="424" y="192"/>
                    </a:cubicBezTo>
                    <a:cubicBezTo>
                      <a:pt x="351" y="241"/>
                      <a:pt x="263" y="261"/>
                      <a:pt x="184" y="300"/>
                    </a:cubicBezTo>
                    <a:cubicBezTo>
                      <a:pt x="328" y="136"/>
                      <a:pt x="198" y="258"/>
                      <a:pt x="400" y="144"/>
                    </a:cubicBezTo>
                    <a:cubicBezTo>
                      <a:pt x="422" y="131"/>
                      <a:pt x="438" y="109"/>
                      <a:pt x="460" y="96"/>
                    </a:cubicBezTo>
                    <a:cubicBezTo>
                      <a:pt x="523" y="57"/>
                      <a:pt x="538" y="54"/>
                      <a:pt x="592" y="36"/>
                    </a:cubicBezTo>
                    <a:cubicBezTo>
                      <a:pt x="608" y="60"/>
                      <a:pt x="634" y="78"/>
                      <a:pt x="604" y="108"/>
                    </a:cubicBezTo>
                    <a:cubicBezTo>
                      <a:pt x="591" y="121"/>
                      <a:pt x="572" y="123"/>
                      <a:pt x="556" y="132"/>
                    </a:cubicBezTo>
                    <a:cubicBezTo>
                      <a:pt x="536" y="143"/>
                      <a:pt x="516" y="157"/>
                      <a:pt x="496" y="168"/>
                    </a:cubicBezTo>
                    <a:cubicBezTo>
                      <a:pt x="433" y="203"/>
                      <a:pt x="373" y="247"/>
                      <a:pt x="304" y="264"/>
                    </a:cubicBezTo>
                    <a:cubicBezTo>
                      <a:pt x="241" y="306"/>
                      <a:pt x="142" y="380"/>
                      <a:pt x="64" y="312"/>
                    </a:cubicBezTo>
                    <a:cubicBezTo>
                      <a:pt x="26" y="278"/>
                      <a:pt x="136" y="240"/>
                      <a:pt x="172" y="204"/>
                    </a:cubicBezTo>
                    <a:cubicBezTo>
                      <a:pt x="265" y="111"/>
                      <a:pt x="346" y="66"/>
                      <a:pt x="472" y="48"/>
                    </a:cubicBezTo>
                    <a:cubicBezTo>
                      <a:pt x="464" y="72"/>
                      <a:pt x="456" y="96"/>
                      <a:pt x="448" y="120"/>
                    </a:cubicBezTo>
                    <a:cubicBezTo>
                      <a:pt x="442" y="139"/>
                      <a:pt x="416" y="144"/>
                      <a:pt x="400" y="156"/>
                    </a:cubicBezTo>
                    <a:cubicBezTo>
                      <a:pt x="361" y="184"/>
                      <a:pt x="326" y="213"/>
                      <a:pt x="280" y="228"/>
                    </a:cubicBezTo>
                    <a:cubicBezTo>
                      <a:pt x="252" y="248"/>
                      <a:pt x="196" y="254"/>
                      <a:pt x="196" y="288"/>
                    </a:cubicBezTo>
                    <a:cubicBezTo>
                      <a:pt x="196" y="316"/>
                      <a:pt x="253" y="284"/>
                      <a:pt x="280" y="276"/>
                    </a:cubicBezTo>
                    <a:cubicBezTo>
                      <a:pt x="357" y="252"/>
                      <a:pt x="433" y="223"/>
                      <a:pt x="508" y="192"/>
                    </a:cubicBezTo>
                    <a:cubicBezTo>
                      <a:pt x="521" y="187"/>
                      <a:pt x="558" y="168"/>
                      <a:pt x="544" y="168"/>
                    </a:cubicBezTo>
                    <a:cubicBezTo>
                      <a:pt x="483" y="168"/>
                      <a:pt x="424" y="182"/>
                      <a:pt x="364" y="192"/>
                    </a:cubicBezTo>
                    <a:cubicBezTo>
                      <a:pt x="308" y="202"/>
                      <a:pt x="252" y="216"/>
                      <a:pt x="196" y="228"/>
                    </a:cubicBezTo>
                    <a:cubicBezTo>
                      <a:pt x="268" y="192"/>
                      <a:pt x="341" y="157"/>
                      <a:pt x="412" y="120"/>
                    </a:cubicBezTo>
                    <a:cubicBezTo>
                      <a:pt x="433" y="109"/>
                      <a:pt x="491" y="70"/>
                      <a:pt x="472" y="84"/>
                    </a:cubicBezTo>
                    <a:cubicBezTo>
                      <a:pt x="354" y="174"/>
                      <a:pt x="0" y="446"/>
                      <a:pt x="112" y="348"/>
                    </a:cubicBezTo>
                    <a:cubicBezTo>
                      <a:pt x="144" y="320"/>
                      <a:pt x="173" y="288"/>
                      <a:pt x="208" y="264"/>
                    </a:cubicBezTo>
                    <a:cubicBezTo>
                      <a:pt x="261" y="228"/>
                      <a:pt x="322" y="203"/>
                      <a:pt x="376" y="168"/>
                    </a:cubicBezTo>
                    <a:cubicBezTo>
                      <a:pt x="422" y="139"/>
                      <a:pt x="463" y="102"/>
                      <a:pt x="508" y="72"/>
                    </a:cubicBezTo>
                    <a:cubicBezTo>
                      <a:pt x="447" y="194"/>
                      <a:pt x="479" y="162"/>
                      <a:pt x="292" y="252"/>
                    </a:cubicBezTo>
                    <a:cubicBezTo>
                      <a:pt x="254" y="270"/>
                      <a:pt x="202" y="258"/>
                      <a:pt x="172" y="288"/>
                    </a:cubicBezTo>
                    <a:cubicBezTo>
                      <a:pt x="146" y="314"/>
                      <a:pt x="244" y="272"/>
                      <a:pt x="280" y="264"/>
                    </a:cubicBezTo>
                    <a:cubicBezTo>
                      <a:pt x="511" y="118"/>
                      <a:pt x="418" y="120"/>
                      <a:pt x="520" y="120"/>
                    </a:cubicBezTo>
                  </a:path>
                </a:pathLst>
              </a:custGeom>
              <a:noFill/>
              <a:ln w="9525" cap="flat" cmpd="sng">
                <a:solidFill>
                  <a:srgbClr val="C0C0C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56" name="立方体 171155"/>
              <p:cNvSpPr/>
              <p:nvPr/>
            </p:nvSpPr>
            <p:spPr>
              <a:xfrm>
                <a:off x="3408" y="1440"/>
                <a:ext cx="528" cy="720"/>
              </a:xfrm>
              <a:prstGeom prst="cube">
                <a:avLst>
                  <a:gd name="adj" fmla="val 45454"/>
                </a:avLst>
              </a:prstGeom>
              <a:solidFill>
                <a:srgbClr val="006666"/>
              </a:solidFill>
              <a:ln w="38100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57" name="圆柱形 171156"/>
              <p:cNvSpPr/>
              <p:nvPr/>
            </p:nvSpPr>
            <p:spPr>
              <a:xfrm rot="5392577">
                <a:off x="4175" y="1296"/>
                <a:ext cx="194" cy="1057"/>
              </a:xfrm>
              <a:prstGeom prst="can">
                <a:avLst>
                  <a:gd name="adj" fmla="val 74282"/>
                </a:avLst>
              </a:prstGeom>
              <a:solidFill>
                <a:schemeClr val="folHlink"/>
              </a:solid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58" name="直接连接符 171157"/>
              <p:cNvSpPr/>
              <p:nvPr/>
            </p:nvSpPr>
            <p:spPr>
              <a:xfrm>
                <a:off x="3796" y="1824"/>
                <a:ext cx="1008" cy="0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dashDot"/>
                <a:headEnd type="none" w="med" len="med"/>
                <a:tailEnd type="none" w="med" len="med"/>
              </a:ln>
            </p:spPr>
          </p:sp>
          <p:sp>
            <p:nvSpPr>
              <p:cNvPr id="171159" name="直接连接符 171158"/>
              <p:cNvSpPr/>
              <p:nvPr/>
            </p:nvSpPr>
            <p:spPr>
              <a:xfrm>
                <a:off x="5280" y="1440"/>
                <a:ext cx="0" cy="14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0" name="直接连接符 171159"/>
              <p:cNvSpPr/>
              <p:nvPr/>
            </p:nvSpPr>
            <p:spPr>
              <a:xfrm flipV="1">
                <a:off x="4704" y="1584"/>
                <a:ext cx="576" cy="33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1" name="直接连接符 171160"/>
              <p:cNvSpPr/>
              <p:nvPr/>
            </p:nvSpPr>
            <p:spPr>
              <a:xfrm>
                <a:off x="5236" y="1440"/>
                <a:ext cx="48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2" name="直接连接符 171161"/>
              <p:cNvSpPr/>
              <p:nvPr/>
            </p:nvSpPr>
            <p:spPr>
              <a:xfrm>
                <a:off x="3792" y="1728"/>
                <a:ext cx="91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3" name="任意多边形 171162"/>
              <p:cNvSpPr/>
              <p:nvPr/>
            </p:nvSpPr>
            <p:spPr>
              <a:xfrm>
                <a:off x="3720" y="1728"/>
                <a:ext cx="72" cy="180"/>
              </a:xfrm>
              <a:custGeom>
                <a:avLst/>
                <a:gdLst/>
                <a:ahLst/>
                <a:cxnLst/>
                <a:rect l="0" t="0" r="0" b="0"/>
                <a:pathLst>
                  <a:path w="72" h="180">
                    <a:moveTo>
                      <a:pt x="60" y="0"/>
                    </a:moveTo>
                    <a:cubicBezTo>
                      <a:pt x="42" y="54"/>
                      <a:pt x="0" y="144"/>
                      <a:pt x="72" y="180"/>
                    </a:cubicBezTo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64" name="直接连接符 171163"/>
              <p:cNvSpPr/>
              <p:nvPr/>
            </p:nvSpPr>
            <p:spPr>
              <a:xfrm>
                <a:off x="3792" y="1920"/>
                <a:ext cx="91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5" name="任意多边形 171164"/>
              <p:cNvSpPr/>
              <p:nvPr/>
            </p:nvSpPr>
            <p:spPr>
              <a:xfrm flipH="1" flipV="1">
                <a:off x="4660" y="1824"/>
                <a:ext cx="48" cy="96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1166" name="直接连接符 171165"/>
              <p:cNvSpPr/>
              <p:nvPr/>
            </p:nvSpPr>
            <p:spPr>
              <a:xfrm flipV="1">
                <a:off x="4704" y="1440"/>
                <a:ext cx="528" cy="28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7" name="直接连接符 171166"/>
              <p:cNvSpPr/>
              <p:nvPr/>
            </p:nvSpPr>
            <p:spPr>
              <a:xfrm flipV="1">
                <a:off x="4656" y="1440"/>
                <a:ext cx="624" cy="384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68" name="文本框 171167"/>
              <p:cNvSpPr txBox="1"/>
              <p:nvPr/>
            </p:nvSpPr>
            <p:spPr>
              <a:xfrm>
                <a:off x="3504" y="172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endParaRPr sz="20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1169" name="文本框 171168"/>
              <p:cNvSpPr txBox="1"/>
              <p:nvPr/>
            </p:nvSpPr>
            <p:spPr>
              <a:xfrm>
                <a:off x="4704" y="1824"/>
                <a:ext cx="52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endParaRPr sz="2000" i="1"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1170" name="直接连接符 171169"/>
              <p:cNvSpPr/>
              <p:nvPr/>
            </p:nvSpPr>
            <p:spPr>
              <a:xfrm>
                <a:off x="3792" y="1824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71" name="直接连接符 171170"/>
              <p:cNvSpPr/>
              <p:nvPr/>
            </p:nvSpPr>
            <p:spPr>
              <a:xfrm>
                <a:off x="4708" y="1920"/>
                <a:ext cx="0" cy="336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72" name="直接连接符 171171"/>
              <p:cNvSpPr/>
              <p:nvPr/>
            </p:nvSpPr>
            <p:spPr>
              <a:xfrm>
                <a:off x="3792" y="2208"/>
                <a:ext cx="912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171173" name="文本框 171172"/>
              <p:cNvSpPr txBox="1"/>
              <p:nvPr/>
            </p:nvSpPr>
            <p:spPr>
              <a:xfrm>
                <a:off x="4128" y="1968"/>
                <a:ext cx="480" cy="250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l</a:t>
                </a:r>
              </a:p>
            </p:txBody>
          </p:sp>
          <p:sp>
            <p:nvSpPr>
              <p:cNvPr id="171174" name="直接连接符 171173"/>
              <p:cNvSpPr/>
              <p:nvPr/>
            </p:nvSpPr>
            <p:spPr>
              <a:xfrm>
                <a:off x="5280" y="1488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1175" name="直接连接符 171174"/>
              <p:cNvSpPr/>
              <p:nvPr/>
            </p:nvSpPr>
            <p:spPr>
              <a:xfrm flipH="1">
                <a:off x="4704" y="1872"/>
                <a:ext cx="576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171176" name="文本框 171175"/>
              <p:cNvSpPr txBox="1"/>
              <p:nvPr/>
            </p:nvSpPr>
            <p:spPr>
              <a:xfrm rot="-1906933">
                <a:off x="4848" y="1776"/>
                <a:ext cx="33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</p:grpSp>
        <p:sp>
          <p:nvSpPr>
            <p:cNvPr id="171177" name="文本框 171176"/>
            <p:cNvSpPr txBox="1"/>
            <p:nvPr/>
          </p:nvSpPr>
          <p:spPr>
            <a:xfrm>
              <a:off x="2335" y="355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171178" name="文本框 171177"/>
            <p:cNvSpPr txBox="1"/>
            <p:nvPr/>
          </p:nvSpPr>
          <p:spPr>
            <a:xfrm>
              <a:off x="2959" y="3072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171179" name="文本框 171178"/>
            <p:cNvSpPr txBox="1"/>
            <p:nvPr/>
          </p:nvSpPr>
          <p:spPr>
            <a:xfrm>
              <a:off x="3775" y="3120"/>
              <a:ext cx="33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</a:p>
          </p:txBody>
        </p:sp>
        <p:grpSp>
          <p:nvGrpSpPr>
            <p:cNvPr id="171180" name="组合 171179"/>
            <p:cNvGrpSpPr/>
            <p:nvPr/>
          </p:nvGrpSpPr>
          <p:grpSpPr>
            <a:xfrm>
              <a:off x="3379" y="2750"/>
              <a:ext cx="528" cy="432"/>
              <a:chOff x="4944" y="1008"/>
              <a:chExt cx="528" cy="432"/>
            </a:xfrm>
          </p:grpSpPr>
          <p:sp>
            <p:nvSpPr>
              <p:cNvPr id="171181" name="直接连接符 171180"/>
              <p:cNvSpPr/>
              <p:nvPr/>
            </p:nvSpPr>
            <p:spPr>
              <a:xfrm>
                <a:off x="5232" y="1056"/>
                <a:ext cx="0" cy="384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1182" name="文本框 171181"/>
              <p:cNvSpPr txBox="1"/>
              <p:nvPr/>
            </p:nvSpPr>
            <p:spPr>
              <a:xfrm>
                <a:off x="4944" y="1008"/>
                <a:ext cx="528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33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F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1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1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3" grpId="0"/>
      <p:bldP spid="171131" grpId="0"/>
      <p:bldP spid="171132" grpId="0" build="p"/>
      <p:bldP spid="171133" grpId="0" build="p"/>
      <p:bldP spid="17113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925" y="44450"/>
            <a:ext cx="9027160" cy="660527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BDDE27F-485D-4353-8BB1-78FD1B073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28575"/>
            <a:ext cx="11534775" cy="68008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38664FA-F227-4AF6-B0CE-EF3A3733F68D}"/>
              </a:ext>
            </a:extLst>
          </p:cNvPr>
          <p:cNvSpPr/>
          <p:nvPr/>
        </p:nvSpPr>
        <p:spPr>
          <a:xfrm>
            <a:off x="583343" y="2310062"/>
            <a:ext cx="1786878" cy="50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36F9DBC-5B3E-4297-A90B-2BAC81D70D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66"/>
          <a:stretch/>
        </p:blipFill>
        <p:spPr>
          <a:xfrm>
            <a:off x="6965731" y="1903132"/>
            <a:ext cx="4909439" cy="37180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61203B9-E510-4080-A8DA-F1555E539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7308"/>
          <a:stretch/>
        </p:blipFill>
        <p:spPr>
          <a:xfrm>
            <a:off x="-1" y="0"/>
            <a:ext cx="3145119" cy="5173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058FD43-EC0C-4A4C-8045-0D2E45B3B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755" y="776303"/>
            <a:ext cx="6181976" cy="23195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C202CB-44AD-467D-B2BA-14226A8FB5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995" b="16705"/>
          <a:stretch/>
        </p:blipFill>
        <p:spPr>
          <a:xfrm>
            <a:off x="196515" y="3311524"/>
            <a:ext cx="5305768" cy="3340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3E20D0-3DC5-48C4-B524-AFF279C30F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858" y="3762180"/>
            <a:ext cx="4543425" cy="305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58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75" name="文本框 326674"/>
          <p:cNvSpPr txBox="1"/>
          <p:nvPr/>
        </p:nvSpPr>
        <p:spPr>
          <a:xfrm>
            <a:off x="1524000" y="2197100"/>
            <a:ext cx="3352800" cy="94615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marL="609600" indent="-609600">
              <a:buAutoNum type="alphaLcParenBoth"/>
            </a:pPr>
            <a:r>
              <a:rPr lang="zh-CN" altLang="en-US" sz="28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</a:rPr>
              <a:t>基本概念</a:t>
            </a:r>
          </a:p>
          <a:p>
            <a:pPr marL="609600" indent="-609600"/>
            <a:r>
              <a:rPr lang="zh-CN" altLang="en-US" sz="2800" dirty="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（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Basic concepts</a:t>
            </a:r>
            <a:r>
              <a:rPr lang="zh-CN" altLang="en-US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）</a:t>
            </a:r>
            <a:r>
              <a:rPr lang="zh-CN" altLang="en-US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326685" name="文本框 326684"/>
          <p:cNvSpPr txBox="1"/>
          <p:nvPr/>
        </p:nvSpPr>
        <p:spPr>
          <a:xfrm>
            <a:off x="1524000" y="3548063"/>
            <a:ext cx="4787900" cy="10772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1.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超静定梁</a:t>
            </a:r>
          </a:p>
          <a:p>
            <a:r>
              <a:rPr lang="zh-CN" altLang="en-US" dirty="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</a:rPr>
              <a:t>s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tatically indeterminate beams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  <a:p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26687" name="矩形 326686"/>
          <p:cNvSpPr/>
          <p:nvPr/>
        </p:nvSpPr>
        <p:spPr>
          <a:xfrm>
            <a:off x="1835150" y="798514"/>
            <a:ext cx="8061822" cy="120032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sz="36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§</a:t>
            </a:r>
            <a:r>
              <a:rPr lang="en-US" altLang="zh-CN" sz="36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楷体_GB2312" pitchFamily="49" charset="-122"/>
              </a:rPr>
              <a:t>6–5</a:t>
            </a:r>
            <a:r>
              <a:rPr lang="en-US" altLang="zh-CN" sz="3600"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 </a:t>
            </a:r>
            <a:r>
              <a:rPr lang="zh-CN" altLang="en-US" sz="3600" dirty="0">
                <a:effectLst>
                  <a:outerShdw blurRad="38100" dist="38100" dir="2700000">
                    <a:srgbClr val="000000"/>
                  </a:outerShdw>
                </a:effectLst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静不定梁的解法</a:t>
            </a:r>
            <a:r>
              <a:rPr lang="en-US" altLang="zh-CN" sz="36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</a:rPr>
              <a:t>(</a:t>
            </a:r>
            <a:r>
              <a:rPr lang="en-US" altLang="zh-CN" sz="36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Solution methods </a:t>
            </a:r>
          </a:p>
          <a:p>
            <a:r>
              <a:rPr lang="en-US" altLang="zh-CN" sz="3600" err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for</a:t>
            </a:r>
            <a:r>
              <a:rPr lang="en-US" altLang="zh-CN" sz="3600" err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</a:rPr>
              <a:t>s</a:t>
            </a:r>
            <a:r>
              <a:rPr lang="en-US" altLang="zh-CN" sz="3600" err="1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tatically</a:t>
            </a:r>
            <a:r>
              <a:rPr lang="en-US" altLang="zh-CN" sz="36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" panose="05000000000000000000" pitchFamily="2" charset="2"/>
              </a:rPr>
              <a:t> indeterminate beams)</a:t>
            </a:r>
          </a:p>
        </p:txBody>
      </p:sp>
      <p:sp>
        <p:nvSpPr>
          <p:cNvPr id="326688" name="矩形 326687"/>
          <p:cNvSpPr/>
          <p:nvPr/>
        </p:nvSpPr>
        <p:spPr>
          <a:xfrm>
            <a:off x="1774826" y="4618038"/>
            <a:ext cx="4968875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单凭静力平衡方程不能求出全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部支反力的梁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称为超静定梁</a:t>
            </a:r>
            <a:endParaRPr lang="zh-CN" altLang="en-US">
              <a:solidFill>
                <a:srgbClr val="00006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27826" name="组合 327825"/>
          <p:cNvGrpSpPr/>
          <p:nvPr/>
        </p:nvGrpSpPr>
        <p:grpSpPr>
          <a:xfrm>
            <a:off x="6664325" y="1181100"/>
            <a:ext cx="3824288" cy="2895600"/>
            <a:chOff x="3016" y="720"/>
            <a:chExt cx="2409" cy="1824"/>
          </a:xfrm>
        </p:grpSpPr>
        <p:sp>
          <p:nvSpPr>
            <p:cNvPr id="326661" name="文本框 326660"/>
            <p:cNvSpPr txBox="1"/>
            <p:nvPr/>
          </p:nvSpPr>
          <p:spPr>
            <a:xfrm>
              <a:off x="3726" y="1502"/>
              <a:ext cx="28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F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6662" name="文本框 326661"/>
            <p:cNvSpPr txBox="1"/>
            <p:nvPr/>
          </p:nvSpPr>
          <p:spPr>
            <a:xfrm>
              <a:off x="3025" y="1680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6663" name="文本框 326662"/>
            <p:cNvSpPr txBox="1"/>
            <p:nvPr/>
          </p:nvSpPr>
          <p:spPr>
            <a:xfrm>
              <a:off x="5185" y="1680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6666" name="直接连接符 326665"/>
            <p:cNvSpPr/>
            <p:nvPr/>
          </p:nvSpPr>
          <p:spPr>
            <a:xfrm>
              <a:off x="3217" y="1976"/>
              <a:ext cx="206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6667" name="直接连接符 326666"/>
            <p:cNvSpPr/>
            <p:nvPr/>
          </p:nvSpPr>
          <p:spPr>
            <a:xfrm>
              <a:off x="3969" y="1570"/>
              <a:ext cx="0" cy="40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6668" name="任意多边形 326667"/>
            <p:cNvSpPr/>
            <p:nvPr/>
          </p:nvSpPr>
          <p:spPr>
            <a:xfrm rot="-14300978">
              <a:off x="3507" y="768"/>
              <a:ext cx="1824" cy="1728"/>
            </a:xfrm>
            <a:custGeom>
              <a:avLst/>
              <a:gdLst>
                <a:gd name="txL" fmla="*/ 0 w 21600"/>
                <a:gd name="txT" fmla="*/ 0 h 19659"/>
                <a:gd name="txR" fmla="*/ 21600 w 21600"/>
                <a:gd name="txB" fmla="*/ 19659 h 19659"/>
              </a:gdLst>
              <a:ahLst/>
              <a:cxnLst>
                <a:cxn ang="270">
                  <a:pos x="8948" y="0"/>
                </a:cxn>
                <a:cxn ang="0">
                  <a:pos x="21600" y="19659"/>
                </a:cxn>
                <a:cxn ang="180">
                  <a:pos x="0" y="19659"/>
                </a:cxn>
              </a:cxnLst>
              <a:rect l="txL" t="txT" r="txR" b="txB"/>
              <a:pathLst>
                <a:path w="21600" h="19659" fill="none">
                  <a:moveTo>
                    <a:pt x="8948" y="0"/>
                  </a:moveTo>
                  <a:arcTo wR="21600" hR="21600" stAng="-3931611" swAng="3931611"/>
                </a:path>
                <a:path w="21600" h="19659" stroke="0">
                  <a:moveTo>
                    <a:pt x="8948" y="0"/>
                  </a:moveTo>
                  <a:arcTo wR="21600" hR="21600" stAng="-3931611" swAng="3931611"/>
                  <a:lnTo>
                    <a:pt x="0" y="19659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27739" name="组合 327738"/>
            <p:cNvGrpSpPr/>
            <p:nvPr/>
          </p:nvGrpSpPr>
          <p:grpSpPr>
            <a:xfrm>
              <a:off x="3016" y="1970"/>
              <a:ext cx="363" cy="371"/>
              <a:chOff x="3061" y="711"/>
              <a:chExt cx="363" cy="371"/>
            </a:xfrm>
          </p:grpSpPr>
          <p:sp>
            <p:nvSpPr>
              <p:cNvPr id="327740" name="椭圆 327739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741" name="直接连接符 327740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2" name="直接连接符 327741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3" name="直接连接符 327742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4" name="直接连接符 327743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5" name="直接连接符 327744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6" name="直接连接符 327745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7" name="直接连接符 327746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8" name="直接连接符 327747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49" name="直接连接符 327748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0" name="直接连接符 327749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1" name="直接连接符 327750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2" name="直接连接符 327751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3" name="直接连接符 327752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7754" name="组合 327753"/>
            <p:cNvGrpSpPr/>
            <p:nvPr/>
          </p:nvGrpSpPr>
          <p:grpSpPr>
            <a:xfrm>
              <a:off x="5057" y="1933"/>
              <a:ext cx="363" cy="375"/>
              <a:chOff x="3606" y="787"/>
              <a:chExt cx="363" cy="375"/>
            </a:xfrm>
          </p:grpSpPr>
          <p:sp>
            <p:nvSpPr>
              <p:cNvPr id="327755" name="直接连接符 327754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6" name="直接连接符 327755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7" name="直接连接符 327756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8" name="直接连接符 327757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59" name="直接连接符 327758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0" name="直接连接符 327759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1" name="直接连接符 327760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2" name="直接连接符 327761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3" name="直接连接符 327762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4" name="直接连接符 327763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5" name="直接连接符 327764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6" name="直接连接符 327765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7" name="直接连接符 327766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8" name="直接连接符 327767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69" name="椭圆 327768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770" name="椭圆 327769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771" name="椭圆 327770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327827" name="组合 327826"/>
          <p:cNvGrpSpPr/>
          <p:nvPr/>
        </p:nvGrpSpPr>
        <p:grpSpPr>
          <a:xfrm>
            <a:off x="6383338" y="4267200"/>
            <a:ext cx="4824412" cy="1898650"/>
            <a:chOff x="2835" y="2659"/>
            <a:chExt cx="3039" cy="1196"/>
          </a:xfrm>
        </p:grpSpPr>
        <p:grpSp>
          <p:nvGrpSpPr>
            <p:cNvPr id="326677" name="组合 326676"/>
            <p:cNvGrpSpPr/>
            <p:nvPr/>
          </p:nvGrpSpPr>
          <p:grpSpPr>
            <a:xfrm>
              <a:off x="3216" y="2784"/>
              <a:ext cx="2016" cy="480"/>
              <a:chOff x="3216" y="2592"/>
              <a:chExt cx="2016" cy="480"/>
            </a:xfrm>
          </p:grpSpPr>
          <p:sp>
            <p:nvSpPr>
              <p:cNvPr id="326678" name="直接连接符 326677"/>
              <p:cNvSpPr/>
              <p:nvPr/>
            </p:nvSpPr>
            <p:spPr>
              <a:xfrm flipV="1">
                <a:off x="4224" y="2592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9900FF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26679" name="直接连接符 326678"/>
              <p:cNvSpPr/>
              <p:nvPr/>
            </p:nvSpPr>
            <p:spPr>
              <a:xfrm flipV="1">
                <a:off x="5232" y="2592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9900FF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26680" name="直接连接符 326679"/>
              <p:cNvSpPr/>
              <p:nvPr/>
            </p:nvSpPr>
            <p:spPr>
              <a:xfrm flipV="1">
                <a:off x="3216" y="2592"/>
                <a:ext cx="0" cy="480"/>
              </a:xfrm>
              <a:prstGeom prst="line">
                <a:avLst/>
              </a:prstGeom>
              <a:ln w="38100" cap="flat" cmpd="sng">
                <a:solidFill>
                  <a:srgbClr val="9900FF"/>
                </a:solidFill>
                <a:prstDash val="solid"/>
                <a:headEnd type="none" w="med" len="med"/>
                <a:tailEnd type="triangle" w="med" len="lg"/>
              </a:ln>
            </p:spPr>
          </p:sp>
        </p:grpSp>
        <p:sp>
          <p:nvSpPr>
            <p:cNvPr id="326694" name="直接连接符 326693"/>
            <p:cNvSpPr/>
            <p:nvPr/>
          </p:nvSpPr>
          <p:spPr>
            <a:xfrm>
              <a:off x="3216" y="3264"/>
              <a:ext cx="206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6696" name="直接连接符 326695"/>
            <p:cNvSpPr/>
            <p:nvPr/>
          </p:nvSpPr>
          <p:spPr>
            <a:xfrm>
              <a:off x="3969" y="2840"/>
              <a:ext cx="0" cy="40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6698" name="任意多边形 326697"/>
            <p:cNvSpPr/>
            <p:nvPr/>
          </p:nvSpPr>
          <p:spPr>
            <a:xfrm rot="7253383">
              <a:off x="3357" y="2712"/>
              <a:ext cx="912" cy="816"/>
            </a:xfrm>
            <a:custGeom>
              <a:avLst/>
              <a:gdLst>
                <a:gd name="txL" fmla="*/ 0 w 21600"/>
                <a:gd name="txT" fmla="*/ 0 h 19531"/>
                <a:gd name="txR" fmla="*/ 21600 w 21600"/>
                <a:gd name="txB" fmla="*/ 19531 h 19531"/>
              </a:gdLst>
              <a:ahLst/>
              <a:cxnLst>
                <a:cxn ang="270">
                  <a:pos x="9224" y="0"/>
                </a:cxn>
                <a:cxn ang="0">
                  <a:pos x="21600" y="19531"/>
                </a:cxn>
                <a:cxn ang="180">
                  <a:pos x="0" y="19531"/>
                </a:cxn>
              </a:cxnLst>
              <a:rect l="txL" t="txT" r="txR" b="txB"/>
              <a:pathLst>
                <a:path w="21600" h="19531" fill="none">
                  <a:moveTo>
                    <a:pt x="9224" y="0"/>
                  </a:moveTo>
                  <a:arcTo wR="21600" hR="21600" stAng="-3883189" swAng="3883189"/>
                </a:path>
                <a:path w="21600" h="19531" stroke="0">
                  <a:moveTo>
                    <a:pt x="9224" y="0"/>
                  </a:moveTo>
                  <a:arcTo wR="21600" hR="21600" stAng="-3883189" swAng="3883189"/>
                  <a:lnTo>
                    <a:pt x="0" y="19531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699" name="任意多边形 326698"/>
            <p:cNvSpPr/>
            <p:nvPr/>
          </p:nvSpPr>
          <p:spPr>
            <a:xfrm rot="-3232679">
              <a:off x="4164" y="2977"/>
              <a:ext cx="912" cy="844"/>
            </a:xfrm>
            <a:custGeom>
              <a:avLst/>
              <a:gdLst>
                <a:gd name="txL" fmla="*/ 0 w 21600"/>
                <a:gd name="txT" fmla="*/ 0 h 20195"/>
                <a:gd name="txR" fmla="*/ 21600 w 21600"/>
                <a:gd name="txB" fmla="*/ 20195 h 20195"/>
              </a:gdLst>
              <a:ahLst/>
              <a:cxnLst>
                <a:cxn ang="270">
                  <a:pos x="7662" y="0"/>
                </a:cxn>
                <a:cxn ang="0">
                  <a:pos x="21600" y="20195"/>
                </a:cxn>
                <a:cxn ang="180">
                  <a:pos x="0" y="20195"/>
                </a:cxn>
              </a:cxnLst>
              <a:rect l="txL" t="txT" r="txR" b="txB"/>
              <a:pathLst>
                <a:path w="21600" h="20195" fill="none">
                  <a:moveTo>
                    <a:pt x="7662" y="0"/>
                  </a:moveTo>
                  <a:arcTo wR="21600" hR="21600" stAng="-4153393" swAng="4153393"/>
                </a:path>
                <a:path w="21600" h="20195" stroke="0">
                  <a:moveTo>
                    <a:pt x="7662" y="0"/>
                  </a:moveTo>
                  <a:arcTo wR="21600" hR="21600" stAng="-4153393" swAng="4153393"/>
                  <a:lnTo>
                    <a:pt x="0" y="20195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6700" name="文本框 326699"/>
            <p:cNvSpPr txBox="1"/>
            <p:nvPr/>
          </p:nvSpPr>
          <p:spPr>
            <a:xfrm>
              <a:off x="2928" y="2976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6701" name="文本框 326700"/>
            <p:cNvSpPr txBox="1"/>
            <p:nvPr/>
          </p:nvSpPr>
          <p:spPr>
            <a:xfrm>
              <a:off x="5232" y="2976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6702" name="文本框 326701"/>
            <p:cNvSpPr txBox="1"/>
            <p:nvPr/>
          </p:nvSpPr>
          <p:spPr>
            <a:xfrm>
              <a:off x="4416" y="3264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6703" name="文本框 326702"/>
            <p:cNvSpPr txBox="1"/>
            <p:nvPr/>
          </p:nvSpPr>
          <p:spPr>
            <a:xfrm>
              <a:off x="3726" y="2688"/>
              <a:ext cx="28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F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327772" name="组合 327771"/>
            <p:cNvGrpSpPr/>
            <p:nvPr/>
          </p:nvGrpSpPr>
          <p:grpSpPr>
            <a:xfrm>
              <a:off x="3016" y="3241"/>
              <a:ext cx="363" cy="371"/>
              <a:chOff x="3061" y="711"/>
              <a:chExt cx="363" cy="371"/>
            </a:xfrm>
          </p:grpSpPr>
          <p:sp>
            <p:nvSpPr>
              <p:cNvPr id="327773" name="椭圆 327772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774" name="直接连接符 327773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75" name="直接连接符 327774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76" name="直接连接符 327775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77" name="直接连接符 327776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78" name="直接连接符 327777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79" name="直接连接符 327778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0" name="直接连接符 327779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1" name="直接连接符 327780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2" name="直接连接符 327781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3" name="直接连接符 327782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4" name="直接连接符 327783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5" name="直接连接符 327784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6" name="直接连接符 327785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7787" name="组合 327786"/>
            <p:cNvGrpSpPr/>
            <p:nvPr/>
          </p:nvGrpSpPr>
          <p:grpSpPr>
            <a:xfrm>
              <a:off x="5057" y="3249"/>
              <a:ext cx="363" cy="375"/>
              <a:chOff x="3606" y="787"/>
              <a:chExt cx="363" cy="375"/>
            </a:xfrm>
          </p:grpSpPr>
          <p:sp>
            <p:nvSpPr>
              <p:cNvPr id="327788" name="直接连接符 327787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89" name="直接连接符 327788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0" name="直接连接符 327789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1" name="直接连接符 327790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2" name="直接连接符 327791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3" name="直接连接符 327792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4" name="直接连接符 327793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5" name="直接连接符 327794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6" name="直接连接符 327795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7" name="直接连接符 327796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8" name="直接连接符 327797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799" name="直接连接符 327798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0" name="直接连接符 327799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1" name="直接连接符 327800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2" name="椭圆 327801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03" name="椭圆 327802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04" name="椭圆 327803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7805" name="组合 327804"/>
            <p:cNvGrpSpPr/>
            <p:nvPr/>
          </p:nvGrpSpPr>
          <p:grpSpPr>
            <a:xfrm>
              <a:off x="4059" y="3249"/>
              <a:ext cx="363" cy="375"/>
              <a:chOff x="3606" y="787"/>
              <a:chExt cx="363" cy="375"/>
            </a:xfrm>
          </p:grpSpPr>
          <p:sp>
            <p:nvSpPr>
              <p:cNvPr id="327806" name="直接连接符 327805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7" name="直接连接符 327806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8" name="直接连接符 327807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09" name="直接连接符 327808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0" name="直接连接符 327809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1" name="直接连接符 327810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2" name="直接连接符 327811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3" name="直接连接符 327812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4" name="直接连接符 327813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5" name="直接连接符 327814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6" name="直接连接符 327815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7" name="直接连接符 327816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8" name="直接连接符 327817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19" name="直接连接符 327818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7820" name="椭圆 327819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21" name="椭圆 327820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822" name="椭圆 327821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823" name="文本框 327822"/>
            <p:cNvSpPr txBox="1"/>
            <p:nvPr/>
          </p:nvSpPr>
          <p:spPr>
            <a:xfrm>
              <a:off x="2835" y="2673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A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27824" name="文本框 327823"/>
            <p:cNvSpPr txBox="1"/>
            <p:nvPr/>
          </p:nvSpPr>
          <p:spPr>
            <a:xfrm>
              <a:off x="5239" y="2734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27825" name="文本框 327824"/>
            <p:cNvSpPr txBox="1"/>
            <p:nvPr/>
          </p:nvSpPr>
          <p:spPr>
            <a:xfrm>
              <a:off x="4241" y="2659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C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6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27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6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27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6675" grpId="0"/>
      <p:bldP spid="326685" grpId="0"/>
      <p:bldP spid="32668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9" name="文本框 327708"/>
          <p:cNvSpPr txBox="1"/>
          <p:nvPr/>
        </p:nvSpPr>
        <p:spPr>
          <a:xfrm>
            <a:off x="1847850" y="620713"/>
            <a:ext cx="6840538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2.“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多余”约束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( redundant constraint )</a:t>
            </a:r>
            <a:endParaRPr lang="en-US" altLang="zh-CN">
              <a:solidFill>
                <a:srgbClr val="00006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27710" name="矩形 327709"/>
          <p:cNvSpPr/>
          <p:nvPr/>
        </p:nvSpPr>
        <p:spPr>
          <a:xfrm>
            <a:off x="1847851" y="1162050"/>
            <a:ext cx="547211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多于维持其静力平衡所必需的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约束</a:t>
            </a:r>
          </a:p>
        </p:txBody>
      </p:sp>
      <p:sp>
        <p:nvSpPr>
          <p:cNvPr id="327735" name="文本框 327734"/>
          <p:cNvSpPr txBox="1"/>
          <p:nvPr/>
        </p:nvSpPr>
        <p:spPr>
          <a:xfrm>
            <a:off x="1844676" y="1731963"/>
            <a:ext cx="5330825" cy="78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3.“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多余”反力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( redundant reaction)</a:t>
            </a:r>
            <a:endParaRPr lang="en-US" altLang="zh-CN">
              <a:solidFill>
                <a:srgbClr val="00006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>
              <a:solidFill>
                <a:srgbClr val="00006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27736" name="矩形 327735"/>
          <p:cNvSpPr/>
          <p:nvPr/>
        </p:nvSpPr>
        <p:spPr>
          <a:xfrm>
            <a:off x="1919288" y="2324100"/>
            <a:ext cx="403225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“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多余”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与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Technic" pitchFamily="2" charset="2"/>
              </a:rPr>
              <a:t>相应的支座反力</a:t>
            </a:r>
          </a:p>
        </p:txBody>
      </p:sp>
      <p:grpSp>
        <p:nvGrpSpPr>
          <p:cNvPr id="328873" name="组合 328872"/>
          <p:cNvGrpSpPr/>
          <p:nvPr/>
        </p:nvGrpSpPr>
        <p:grpSpPr>
          <a:xfrm>
            <a:off x="6445251" y="333376"/>
            <a:ext cx="4187825" cy="4975225"/>
            <a:chOff x="3100" y="210"/>
            <a:chExt cx="2638" cy="3134"/>
          </a:xfrm>
        </p:grpSpPr>
        <p:sp>
          <p:nvSpPr>
            <p:cNvPr id="328866" name="文本框 328865"/>
            <p:cNvSpPr txBox="1"/>
            <p:nvPr/>
          </p:nvSpPr>
          <p:spPr>
            <a:xfrm>
              <a:off x="5103" y="2176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328869" name="组合 328868"/>
            <p:cNvGrpSpPr/>
            <p:nvPr/>
          </p:nvGrpSpPr>
          <p:grpSpPr>
            <a:xfrm>
              <a:off x="3100" y="210"/>
              <a:ext cx="2592" cy="3134"/>
              <a:chOff x="2880" y="210"/>
              <a:chExt cx="2592" cy="3134"/>
            </a:xfrm>
          </p:grpSpPr>
          <p:grpSp>
            <p:nvGrpSpPr>
              <p:cNvPr id="328765" name="组合 328764"/>
              <p:cNvGrpSpPr/>
              <p:nvPr/>
            </p:nvGrpSpPr>
            <p:grpSpPr>
              <a:xfrm>
                <a:off x="3216" y="2274"/>
                <a:ext cx="2016" cy="480"/>
                <a:chOff x="3216" y="2592"/>
                <a:chExt cx="2016" cy="480"/>
              </a:xfrm>
            </p:grpSpPr>
            <p:sp>
              <p:nvSpPr>
                <p:cNvPr id="328766" name="直接连接符 328765"/>
                <p:cNvSpPr/>
                <p:nvPr/>
              </p:nvSpPr>
              <p:spPr>
                <a:xfrm flipV="1">
                  <a:off x="4224" y="2592"/>
                  <a:ext cx="0" cy="480"/>
                </a:xfrm>
                <a:prstGeom prst="line">
                  <a:avLst/>
                </a:prstGeom>
                <a:ln w="38100" cap="flat" cmpd="sng">
                  <a:solidFill>
                    <a:srgbClr val="9900FF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328767" name="直接连接符 328766"/>
                <p:cNvSpPr/>
                <p:nvPr/>
              </p:nvSpPr>
              <p:spPr>
                <a:xfrm flipV="1">
                  <a:off x="5232" y="2592"/>
                  <a:ext cx="0" cy="480"/>
                </a:xfrm>
                <a:prstGeom prst="line">
                  <a:avLst/>
                </a:prstGeom>
                <a:ln w="38100" cap="flat" cmpd="sng">
                  <a:solidFill>
                    <a:srgbClr val="9900FF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328768" name="直接连接符 328767"/>
                <p:cNvSpPr/>
                <p:nvPr/>
              </p:nvSpPr>
              <p:spPr>
                <a:xfrm flipV="1">
                  <a:off x="3216" y="2592"/>
                  <a:ext cx="0" cy="480"/>
                </a:xfrm>
                <a:prstGeom prst="line">
                  <a:avLst/>
                </a:prstGeom>
                <a:ln w="38100" cap="flat" cmpd="sng">
                  <a:solidFill>
                    <a:srgbClr val="9900FF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</p:grpSp>
          <p:sp>
            <p:nvSpPr>
              <p:cNvPr id="328772" name="直接连接符 328771"/>
              <p:cNvSpPr/>
              <p:nvPr/>
            </p:nvSpPr>
            <p:spPr>
              <a:xfrm>
                <a:off x="3216" y="2754"/>
                <a:ext cx="206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8773" name="直接连接符 328772"/>
              <p:cNvSpPr/>
              <p:nvPr/>
            </p:nvSpPr>
            <p:spPr>
              <a:xfrm>
                <a:off x="3969" y="2387"/>
                <a:ext cx="0" cy="363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28775" name="任意多边形 328774"/>
              <p:cNvSpPr/>
              <p:nvPr/>
            </p:nvSpPr>
            <p:spPr>
              <a:xfrm rot="7253383">
                <a:off x="3377" y="2208"/>
                <a:ext cx="912" cy="816"/>
              </a:xfrm>
              <a:custGeom>
                <a:avLst/>
                <a:gdLst>
                  <a:gd name="txL" fmla="*/ 0 w 21600"/>
                  <a:gd name="txT" fmla="*/ 0 h 19531"/>
                  <a:gd name="txR" fmla="*/ 21600 w 21600"/>
                  <a:gd name="txB" fmla="*/ 19531 h 19531"/>
                </a:gdLst>
                <a:ahLst/>
                <a:cxnLst>
                  <a:cxn ang="270">
                    <a:pos x="9224" y="0"/>
                  </a:cxn>
                  <a:cxn ang="0">
                    <a:pos x="21600" y="19531"/>
                  </a:cxn>
                  <a:cxn ang="180">
                    <a:pos x="0" y="19531"/>
                  </a:cxn>
                </a:cxnLst>
                <a:rect l="txL" t="txT" r="txR" b="txB"/>
                <a:pathLst>
                  <a:path w="21600" h="19531" fill="none">
                    <a:moveTo>
                      <a:pt x="9224" y="0"/>
                    </a:moveTo>
                    <a:arcTo wR="21600" hR="21600" stAng="-3883189" swAng="3883189"/>
                  </a:path>
                  <a:path w="21600" h="19531" stroke="0">
                    <a:moveTo>
                      <a:pt x="9224" y="0"/>
                    </a:moveTo>
                    <a:arcTo wR="21600" hR="21600" stAng="-3883189" swAng="3883189"/>
                    <a:lnTo>
                      <a:pt x="0" y="19531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76" name="任意多边形 328775"/>
              <p:cNvSpPr/>
              <p:nvPr/>
            </p:nvSpPr>
            <p:spPr>
              <a:xfrm rot="-3232679">
                <a:off x="4212" y="2453"/>
                <a:ext cx="912" cy="870"/>
              </a:xfrm>
              <a:custGeom>
                <a:avLst/>
                <a:gdLst>
                  <a:gd name="txL" fmla="*/ 0 w 21600"/>
                  <a:gd name="txT" fmla="*/ 0 h 20816"/>
                  <a:gd name="txR" fmla="*/ 21600 w 21600"/>
                  <a:gd name="txB" fmla="*/ 20816 h 20816"/>
                </a:gdLst>
                <a:ahLst/>
                <a:cxnLst>
                  <a:cxn ang="270">
                    <a:pos x="5767" y="0"/>
                  </a:cxn>
                  <a:cxn ang="0">
                    <a:pos x="21600" y="20816"/>
                  </a:cxn>
                  <a:cxn ang="180">
                    <a:pos x="0" y="20816"/>
                  </a:cxn>
                </a:cxnLst>
                <a:rect l="txL" t="txT" r="txR" b="txB"/>
                <a:pathLst>
                  <a:path w="21600" h="20816" fill="none">
                    <a:moveTo>
                      <a:pt x="5767" y="0"/>
                    </a:moveTo>
                    <a:arcTo wR="21600" hR="21600" stAng="-4470888" swAng="4470888"/>
                  </a:path>
                  <a:path w="21600" h="20816" stroke="0">
                    <a:moveTo>
                      <a:pt x="5767" y="0"/>
                    </a:moveTo>
                    <a:arcTo wR="21600" hR="21600" stAng="-4470888" swAng="4470888"/>
                    <a:lnTo>
                      <a:pt x="0" y="20816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8777" name="文本框 328776"/>
              <p:cNvSpPr txBox="1"/>
              <p:nvPr/>
            </p:nvSpPr>
            <p:spPr>
              <a:xfrm>
                <a:off x="2928" y="2466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778" name="文本框 328777"/>
              <p:cNvSpPr txBox="1"/>
              <p:nvPr/>
            </p:nvSpPr>
            <p:spPr>
              <a:xfrm>
                <a:off x="5232" y="2466"/>
                <a:ext cx="24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779" name="文本框 328778"/>
              <p:cNvSpPr txBox="1"/>
              <p:nvPr/>
            </p:nvSpPr>
            <p:spPr>
              <a:xfrm>
                <a:off x="4416" y="2754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780" name="文本框 328779"/>
              <p:cNvSpPr txBox="1"/>
              <p:nvPr/>
            </p:nvSpPr>
            <p:spPr>
              <a:xfrm>
                <a:off x="3726" y="2273"/>
                <a:ext cx="288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F</a:t>
                </a:r>
                <a:endParaRPr lang="en-US" altLang="zh-CN" i="1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28868" name="组合 328867"/>
              <p:cNvGrpSpPr/>
              <p:nvPr/>
            </p:nvGrpSpPr>
            <p:grpSpPr>
              <a:xfrm>
                <a:off x="3016" y="210"/>
                <a:ext cx="2409" cy="1824"/>
                <a:chOff x="3016" y="210"/>
                <a:chExt cx="2409" cy="1824"/>
              </a:xfrm>
            </p:grpSpPr>
            <p:sp>
              <p:nvSpPr>
                <p:cNvPr id="328758" name="文本框 328757"/>
                <p:cNvSpPr txBox="1"/>
                <p:nvPr/>
              </p:nvSpPr>
              <p:spPr>
                <a:xfrm>
                  <a:off x="3969" y="981"/>
                  <a:ext cx="288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i="1">
                      <a:latin typeface="Times New Roman" panose="02020603050405020304" pitchFamily="18" charset="0"/>
                    </a:rPr>
                    <a:t>F</a:t>
                  </a:r>
                  <a:endParaRPr lang="en-US" altLang="zh-CN" i="1">
                    <a:solidFill>
                      <a:schemeClr val="bg1"/>
                    </a:solidFill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759" name="文本框 328758"/>
                <p:cNvSpPr txBox="1"/>
                <p:nvPr/>
              </p:nvSpPr>
              <p:spPr>
                <a:xfrm>
                  <a:off x="3025" y="1170"/>
                  <a:ext cx="3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A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760" name="文本框 328759"/>
                <p:cNvSpPr txBox="1"/>
                <p:nvPr/>
              </p:nvSpPr>
              <p:spPr>
                <a:xfrm>
                  <a:off x="5185" y="1170"/>
                  <a:ext cx="240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B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328761" name="直接连接符 328760"/>
                <p:cNvSpPr/>
                <p:nvPr/>
              </p:nvSpPr>
              <p:spPr>
                <a:xfrm>
                  <a:off x="3217" y="1466"/>
                  <a:ext cx="206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762" name="直接连接符 328761"/>
                <p:cNvSpPr/>
                <p:nvPr/>
              </p:nvSpPr>
              <p:spPr>
                <a:xfrm>
                  <a:off x="3969" y="1117"/>
                  <a:ext cx="0" cy="363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328763" name="任意多边形 328762"/>
                <p:cNvSpPr/>
                <p:nvPr/>
              </p:nvSpPr>
              <p:spPr>
                <a:xfrm rot="-14300978">
                  <a:off x="3507" y="258"/>
                  <a:ext cx="1824" cy="1728"/>
                </a:xfrm>
                <a:custGeom>
                  <a:avLst/>
                  <a:gdLst>
                    <a:gd name="txL" fmla="*/ 0 w 21600"/>
                    <a:gd name="txT" fmla="*/ 0 h 19659"/>
                    <a:gd name="txR" fmla="*/ 21600 w 21600"/>
                    <a:gd name="txB" fmla="*/ 19659 h 19659"/>
                  </a:gdLst>
                  <a:ahLst/>
                  <a:cxnLst>
                    <a:cxn ang="270">
                      <a:pos x="8948" y="0"/>
                    </a:cxn>
                    <a:cxn ang="0">
                      <a:pos x="21600" y="19659"/>
                    </a:cxn>
                    <a:cxn ang="180">
                      <a:pos x="0" y="19659"/>
                    </a:cxn>
                  </a:cxnLst>
                  <a:rect l="txL" t="txT" r="txR" b="txB"/>
                  <a:pathLst>
                    <a:path w="21600" h="19659" fill="none">
                      <a:moveTo>
                        <a:pt x="8948" y="0"/>
                      </a:moveTo>
                      <a:arcTo wR="21600" hR="21600" stAng="-3931611" swAng="3931611"/>
                    </a:path>
                    <a:path w="21600" h="19659" stroke="0">
                      <a:moveTo>
                        <a:pt x="8948" y="0"/>
                      </a:moveTo>
                      <a:arcTo wR="21600" hR="21600" stAng="-3931611" swAng="3931611"/>
                      <a:lnTo>
                        <a:pt x="0" y="19659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rgbClr val="FF3300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328781" name="组合 328780"/>
                <p:cNvGrpSpPr/>
                <p:nvPr/>
              </p:nvGrpSpPr>
              <p:grpSpPr>
                <a:xfrm>
                  <a:off x="3016" y="1460"/>
                  <a:ext cx="363" cy="371"/>
                  <a:chOff x="3061" y="711"/>
                  <a:chExt cx="363" cy="371"/>
                </a:xfrm>
              </p:grpSpPr>
              <p:sp>
                <p:nvSpPr>
                  <p:cNvPr id="328782" name="椭圆 328781"/>
                  <p:cNvSpPr/>
                  <p:nvPr/>
                </p:nvSpPr>
                <p:spPr>
                  <a:xfrm>
                    <a:off x="3193" y="711"/>
                    <a:ext cx="103" cy="10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783" name="直接连接符 328782"/>
                  <p:cNvSpPr/>
                  <p:nvPr/>
                </p:nvSpPr>
                <p:spPr>
                  <a:xfrm>
                    <a:off x="3276" y="802"/>
                    <a:ext cx="102" cy="1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4" name="直接连接符 328783"/>
                  <p:cNvSpPr/>
                  <p:nvPr/>
                </p:nvSpPr>
                <p:spPr>
                  <a:xfrm flipH="1">
                    <a:off x="3106" y="808"/>
                    <a:ext cx="106" cy="184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5" name="直接连接符 328784"/>
                  <p:cNvSpPr/>
                  <p:nvPr/>
                </p:nvSpPr>
                <p:spPr>
                  <a:xfrm>
                    <a:off x="3061" y="992"/>
                    <a:ext cx="363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6" name="直接连接符 328785"/>
                  <p:cNvSpPr/>
                  <p:nvPr/>
                </p:nvSpPr>
                <p:spPr>
                  <a:xfrm flipH="1">
                    <a:off x="3106" y="99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7" name="直接连接符 328786"/>
                  <p:cNvSpPr/>
                  <p:nvPr/>
                </p:nvSpPr>
                <p:spPr>
                  <a:xfrm flipH="1">
                    <a:off x="3152" y="992"/>
                    <a:ext cx="90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8" name="直接连接符 328787"/>
                  <p:cNvSpPr/>
                  <p:nvPr/>
                </p:nvSpPr>
                <p:spPr>
                  <a:xfrm flipH="1">
                    <a:off x="3197" y="99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89" name="直接连接符 328788"/>
                  <p:cNvSpPr/>
                  <p:nvPr/>
                </p:nvSpPr>
                <p:spPr>
                  <a:xfrm flipH="1">
                    <a:off x="3242" y="99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0" name="直接连接符 328789"/>
                  <p:cNvSpPr/>
                  <p:nvPr/>
                </p:nvSpPr>
                <p:spPr>
                  <a:xfrm flipH="1">
                    <a:off x="3288" y="992"/>
                    <a:ext cx="90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1" name="直接连接符 328790"/>
                  <p:cNvSpPr/>
                  <p:nvPr/>
                </p:nvSpPr>
                <p:spPr>
                  <a:xfrm flipH="1">
                    <a:off x="3333" y="99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2" name="直接连接符 328791"/>
                  <p:cNvSpPr/>
                  <p:nvPr/>
                </p:nvSpPr>
                <p:spPr>
                  <a:xfrm flipH="1">
                    <a:off x="3378" y="1037"/>
                    <a:ext cx="46" cy="45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3" name="直接连接符 328792"/>
                  <p:cNvSpPr/>
                  <p:nvPr/>
                </p:nvSpPr>
                <p:spPr>
                  <a:xfrm flipH="1">
                    <a:off x="3061" y="99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4" name="直接连接符 328793"/>
                  <p:cNvSpPr/>
                  <p:nvPr/>
                </p:nvSpPr>
                <p:spPr>
                  <a:xfrm flipH="1">
                    <a:off x="3061" y="992"/>
                    <a:ext cx="45" cy="45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5" name="直接连接符 328794"/>
                  <p:cNvSpPr/>
                  <p:nvPr/>
                </p:nvSpPr>
                <p:spPr>
                  <a:xfrm>
                    <a:off x="3061" y="992"/>
                    <a:ext cx="0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  <p:grpSp>
              <p:nvGrpSpPr>
                <p:cNvPr id="328796" name="组合 328795"/>
                <p:cNvGrpSpPr/>
                <p:nvPr/>
              </p:nvGrpSpPr>
              <p:grpSpPr>
                <a:xfrm>
                  <a:off x="5057" y="1423"/>
                  <a:ext cx="363" cy="375"/>
                  <a:chOff x="3606" y="787"/>
                  <a:chExt cx="363" cy="375"/>
                </a:xfrm>
              </p:grpSpPr>
              <p:sp>
                <p:nvSpPr>
                  <p:cNvPr id="328797" name="直接连接符 328796"/>
                  <p:cNvSpPr/>
                  <p:nvPr/>
                </p:nvSpPr>
                <p:spPr>
                  <a:xfrm flipH="1">
                    <a:off x="3694" y="874"/>
                    <a:ext cx="50" cy="101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8" name="直接连接符 328797"/>
                  <p:cNvSpPr/>
                  <p:nvPr/>
                </p:nvSpPr>
                <p:spPr>
                  <a:xfrm>
                    <a:off x="3824" y="874"/>
                    <a:ext cx="50" cy="99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799" name="直接连接符 328798"/>
                  <p:cNvSpPr/>
                  <p:nvPr/>
                </p:nvSpPr>
                <p:spPr>
                  <a:xfrm flipV="1">
                    <a:off x="3640" y="976"/>
                    <a:ext cx="286" cy="1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0" name="直接连接符 328799"/>
                  <p:cNvSpPr/>
                  <p:nvPr/>
                </p:nvSpPr>
                <p:spPr>
                  <a:xfrm>
                    <a:off x="3606" y="1072"/>
                    <a:ext cx="363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1" name="直接连接符 328800"/>
                  <p:cNvSpPr/>
                  <p:nvPr/>
                </p:nvSpPr>
                <p:spPr>
                  <a:xfrm flipH="1">
                    <a:off x="3651" y="107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2" name="直接连接符 328801"/>
                  <p:cNvSpPr/>
                  <p:nvPr/>
                </p:nvSpPr>
                <p:spPr>
                  <a:xfrm flipH="1">
                    <a:off x="3697" y="1072"/>
                    <a:ext cx="90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3" name="直接连接符 328802"/>
                  <p:cNvSpPr/>
                  <p:nvPr/>
                </p:nvSpPr>
                <p:spPr>
                  <a:xfrm flipH="1">
                    <a:off x="3742" y="107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4" name="直接连接符 328803"/>
                  <p:cNvSpPr/>
                  <p:nvPr/>
                </p:nvSpPr>
                <p:spPr>
                  <a:xfrm flipH="1">
                    <a:off x="3787" y="107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5" name="直接连接符 328804"/>
                  <p:cNvSpPr/>
                  <p:nvPr/>
                </p:nvSpPr>
                <p:spPr>
                  <a:xfrm flipH="1">
                    <a:off x="3833" y="1072"/>
                    <a:ext cx="90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6" name="直接连接符 328805"/>
                  <p:cNvSpPr/>
                  <p:nvPr/>
                </p:nvSpPr>
                <p:spPr>
                  <a:xfrm flipH="1">
                    <a:off x="3878" y="107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7" name="直接连接符 328806"/>
                  <p:cNvSpPr/>
                  <p:nvPr/>
                </p:nvSpPr>
                <p:spPr>
                  <a:xfrm flipH="1">
                    <a:off x="3923" y="1117"/>
                    <a:ext cx="46" cy="45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8" name="直接连接符 328807"/>
                  <p:cNvSpPr/>
                  <p:nvPr/>
                </p:nvSpPr>
                <p:spPr>
                  <a:xfrm flipH="1">
                    <a:off x="3606" y="1072"/>
                    <a:ext cx="91" cy="9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09" name="直接连接符 328808"/>
                  <p:cNvSpPr/>
                  <p:nvPr/>
                </p:nvSpPr>
                <p:spPr>
                  <a:xfrm flipH="1">
                    <a:off x="3606" y="1072"/>
                    <a:ext cx="45" cy="45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10" name="直接连接符 328809"/>
                  <p:cNvSpPr/>
                  <p:nvPr/>
                </p:nvSpPr>
                <p:spPr>
                  <a:xfrm>
                    <a:off x="3606" y="1072"/>
                    <a:ext cx="0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  <p:sp>
                <p:nvSpPr>
                  <p:cNvPr id="328811" name="椭圆 328810"/>
                  <p:cNvSpPr/>
                  <p:nvPr/>
                </p:nvSpPr>
                <p:spPr>
                  <a:xfrm>
                    <a:off x="3832" y="980"/>
                    <a:ext cx="91" cy="91"/>
                  </a:xfrm>
                  <a:prstGeom prst="ellipse">
                    <a:avLst/>
                  </a:prstGeom>
                  <a:solidFill>
                    <a:srgbClr val="008000"/>
                  </a:solidFill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812" name="椭圆 328811"/>
                  <p:cNvSpPr/>
                  <p:nvPr/>
                </p:nvSpPr>
                <p:spPr>
                  <a:xfrm>
                    <a:off x="3651" y="980"/>
                    <a:ext cx="91" cy="91"/>
                  </a:xfrm>
                  <a:prstGeom prst="ellipse">
                    <a:avLst/>
                  </a:prstGeom>
                  <a:solidFill>
                    <a:srgbClr val="008000"/>
                  </a:solidFill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28813" name="椭圆 328812"/>
                  <p:cNvSpPr/>
                  <p:nvPr/>
                </p:nvSpPr>
                <p:spPr>
                  <a:xfrm>
                    <a:off x="3730" y="787"/>
                    <a:ext cx="103" cy="103"/>
                  </a:xfrm>
                  <a:prstGeom prst="ellipse">
                    <a:avLst/>
                  </a:prstGeom>
                  <a:solidFill>
                    <a:srgbClr val="008000"/>
                  </a:solidFill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  <p:grpSp>
            <p:nvGrpSpPr>
              <p:cNvPr id="328814" name="组合 328813"/>
              <p:cNvGrpSpPr/>
              <p:nvPr/>
            </p:nvGrpSpPr>
            <p:grpSpPr>
              <a:xfrm>
                <a:off x="3016" y="2731"/>
                <a:ext cx="363" cy="371"/>
                <a:chOff x="3061" y="711"/>
                <a:chExt cx="363" cy="371"/>
              </a:xfrm>
            </p:grpSpPr>
            <p:sp>
              <p:nvSpPr>
                <p:cNvPr id="328815" name="椭圆 328814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16" name="直接连接符 328815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17" name="直接连接符 328816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18" name="直接连接符 328817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19" name="直接连接符 328818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0" name="直接连接符 328819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1" name="直接连接符 328820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2" name="直接连接符 328821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3" name="直接连接符 328822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4" name="直接连接符 328823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5" name="直接连接符 328824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6" name="直接连接符 328825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7" name="直接连接符 328826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28" name="直接连接符 328827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28829" name="组合 328828"/>
              <p:cNvGrpSpPr/>
              <p:nvPr/>
            </p:nvGrpSpPr>
            <p:grpSpPr>
              <a:xfrm>
                <a:off x="5057" y="2739"/>
                <a:ext cx="363" cy="375"/>
                <a:chOff x="3606" y="787"/>
                <a:chExt cx="363" cy="375"/>
              </a:xfrm>
            </p:grpSpPr>
            <p:sp>
              <p:nvSpPr>
                <p:cNvPr id="328830" name="直接连接符 328829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1" name="直接连接符 328830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2" name="直接连接符 328831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3" name="直接连接符 328832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4" name="直接连接符 328833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5" name="直接连接符 328834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6" name="直接连接符 328835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7" name="直接连接符 328836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8" name="直接连接符 328837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39" name="直接连接符 328838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0" name="直接连接符 328839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1" name="直接连接符 328840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2" name="直接连接符 328841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3" name="直接连接符 328842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4" name="椭圆 328843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45" name="椭圆 328844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46" name="椭圆 328845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28847" name="组合 328846"/>
              <p:cNvGrpSpPr/>
              <p:nvPr/>
            </p:nvGrpSpPr>
            <p:grpSpPr>
              <a:xfrm>
                <a:off x="4059" y="2750"/>
                <a:ext cx="363" cy="375"/>
                <a:chOff x="3606" y="787"/>
                <a:chExt cx="363" cy="375"/>
              </a:xfrm>
            </p:grpSpPr>
            <p:sp>
              <p:nvSpPr>
                <p:cNvPr id="328848" name="直接连接符 328847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49" name="直接连接符 328848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0" name="直接连接符 328849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1" name="直接连接符 328850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2" name="直接连接符 328851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3" name="直接连接符 328852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4" name="直接连接符 328853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5" name="直接连接符 328854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6" name="直接连接符 328855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7" name="直接连接符 328856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8" name="直接连接符 328857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59" name="直接连接符 328858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60" name="直接连接符 328859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61" name="直接连接符 328860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28862" name="椭圆 328861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63" name="椭圆 328862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28864" name="椭圆 328863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328865" name="文本框 328864"/>
              <p:cNvSpPr txBox="1"/>
              <p:nvPr/>
            </p:nvSpPr>
            <p:spPr>
              <a:xfrm>
                <a:off x="2880" y="2115"/>
                <a:ext cx="635" cy="2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</a:rPr>
                  <a:t>R</a:t>
                </a:r>
                <a:r>
                  <a:rPr lang="en-US" altLang="zh-CN" i="1" baseline="-25000">
                    <a:latin typeface="Times New Roman" panose="02020603050405020304" pitchFamily="18" charset="0"/>
                  </a:rPr>
                  <a:t>A</a:t>
                </a:r>
                <a:endPara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28867" name="文本框 328866"/>
              <p:cNvSpPr txBox="1"/>
              <p:nvPr/>
            </p:nvSpPr>
            <p:spPr>
              <a:xfrm>
                <a:off x="4195" y="2115"/>
                <a:ext cx="635" cy="2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</a:rPr>
                  <a:t>R</a:t>
                </a:r>
                <a:r>
                  <a:rPr lang="en-US" altLang="zh-CN" i="1" baseline="-25000">
                    <a:latin typeface="Times New Roman" panose="02020603050405020304" pitchFamily="18" charset="0"/>
                  </a:rPr>
                  <a:t>C</a:t>
                </a:r>
                <a:endPara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328870" name="矩形 328869"/>
          <p:cNvSpPr/>
          <p:nvPr/>
        </p:nvSpPr>
        <p:spPr>
          <a:xfrm>
            <a:off x="1774825" y="2924175"/>
            <a:ext cx="4211638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4.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超静定次数</a:t>
            </a:r>
          </a:p>
          <a:p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(degree of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statically</a:t>
            </a:r>
          </a:p>
          <a:p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indeterminate problem ): </a:t>
            </a:r>
          </a:p>
        </p:txBody>
      </p:sp>
      <p:sp>
        <p:nvSpPr>
          <p:cNvPr id="328871" name="矩形 328870"/>
          <p:cNvSpPr/>
          <p:nvPr/>
        </p:nvSpPr>
        <p:spPr>
          <a:xfrm>
            <a:off x="1874839" y="4162426"/>
            <a:ext cx="4365625" cy="73404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超静定梁的 “多余” 约束的</a:t>
            </a:r>
          </a:p>
          <a:p>
            <a:pPr>
              <a:lnSpc>
                <a:spcPct val="120000"/>
              </a:lnSpc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数目就等于其超静定次数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28872" name="文本框 328871"/>
          <p:cNvSpPr txBox="1"/>
          <p:nvPr/>
        </p:nvSpPr>
        <p:spPr>
          <a:xfrm>
            <a:off x="1905001" y="5445125"/>
            <a:ext cx="64230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eaLnBrk="0" hangingPunct="0"/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=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未知力的个数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-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独立平衡方程的数目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28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27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7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8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8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8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9" grpId="0"/>
      <p:bldP spid="327710" grpId="0"/>
      <p:bldP spid="327735" grpId="0"/>
      <p:bldP spid="327736" grpId="0"/>
      <p:bldP spid="328870" grpId="0"/>
      <p:bldP spid="328871" grpId="0"/>
      <p:bldP spid="32887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61" name="文本框 329760"/>
          <p:cNvSpPr txBox="1"/>
          <p:nvPr/>
        </p:nvSpPr>
        <p:spPr>
          <a:xfrm>
            <a:off x="1676400" y="765175"/>
            <a:ext cx="4724400" cy="123110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二、求解超静定梁的步骤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(procedure for solving a  statically   indeterminate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329765" name="矩形 329764"/>
          <p:cNvSpPr/>
          <p:nvPr/>
        </p:nvSpPr>
        <p:spPr>
          <a:xfrm>
            <a:off x="1757364" y="1989139"/>
            <a:ext cx="4770437" cy="150271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1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、画静定基建立相当系统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：</a:t>
            </a:r>
          </a:p>
          <a:p>
            <a:pPr>
              <a:lnSpc>
                <a:spcPct val="130000"/>
              </a:lnSpc>
            </a:pPr>
            <a:r>
              <a:rPr lang="zh-CN" altLang="zh-CN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将可动绞链支座作看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多余约束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解除多余约束代之以约束反力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R</a:t>
            </a:r>
            <a:r>
              <a:rPr lang="en-US" altLang="zh-CN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得到原超静定梁的基本静定系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29785" name="文本框 329784"/>
          <p:cNvSpPr txBox="1"/>
          <p:nvPr/>
        </p:nvSpPr>
        <p:spPr>
          <a:xfrm>
            <a:off x="1776413" y="4046539"/>
            <a:ext cx="489585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2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、列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几何方程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Wingdings" panose="05000000000000000000" pitchFamily="2" charset="2"/>
              </a:rPr>
              <a:t>——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变形协调方程</a:t>
            </a:r>
          </a:p>
          <a:p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329786" name="矩形 329785"/>
          <p:cNvSpPr/>
          <p:nvPr/>
        </p:nvSpPr>
        <p:spPr>
          <a:xfrm>
            <a:off x="1774825" y="4437064"/>
            <a:ext cx="4572000" cy="73404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超静定梁在多余约束处的约束条件，梁的 变形协调条件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329808" name="组合 329807"/>
          <p:cNvGrpSpPr/>
          <p:nvPr/>
        </p:nvGrpSpPr>
        <p:grpSpPr>
          <a:xfrm>
            <a:off x="6781800" y="1412876"/>
            <a:ext cx="3505200" cy="1939925"/>
            <a:chOff x="3312" y="890"/>
            <a:chExt cx="2208" cy="1222"/>
          </a:xfrm>
        </p:grpSpPr>
        <p:sp>
          <p:nvSpPr>
            <p:cNvPr id="329735" name="直接连接符 329734"/>
            <p:cNvSpPr/>
            <p:nvPr/>
          </p:nvSpPr>
          <p:spPr>
            <a:xfrm>
              <a:off x="3408" y="1392"/>
              <a:ext cx="177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9736" name="直接连接符 329735"/>
            <p:cNvSpPr/>
            <p:nvPr/>
          </p:nvSpPr>
          <p:spPr>
            <a:xfrm>
              <a:off x="3552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37" name="直接连接符 329736"/>
            <p:cNvSpPr/>
            <p:nvPr/>
          </p:nvSpPr>
          <p:spPr>
            <a:xfrm>
              <a:off x="3744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38" name="直接连接符 329737"/>
            <p:cNvSpPr/>
            <p:nvPr/>
          </p:nvSpPr>
          <p:spPr>
            <a:xfrm>
              <a:off x="3936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39" name="直接连接符 329738"/>
            <p:cNvSpPr/>
            <p:nvPr/>
          </p:nvSpPr>
          <p:spPr>
            <a:xfrm>
              <a:off x="4128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0" name="直接连接符 329739"/>
            <p:cNvSpPr/>
            <p:nvPr/>
          </p:nvSpPr>
          <p:spPr>
            <a:xfrm>
              <a:off x="4320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1" name="直接连接符 329740"/>
            <p:cNvSpPr/>
            <p:nvPr/>
          </p:nvSpPr>
          <p:spPr>
            <a:xfrm>
              <a:off x="4512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2" name="直接连接符 329741"/>
            <p:cNvSpPr/>
            <p:nvPr/>
          </p:nvSpPr>
          <p:spPr>
            <a:xfrm>
              <a:off x="4704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3" name="直接连接符 329742"/>
            <p:cNvSpPr/>
            <p:nvPr/>
          </p:nvSpPr>
          <p:spPr>
            <a:xfrm>
              <a:off x="4896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4" name="直接连接符 329743"/>
            <p:cNvSpPr/>
            <p:nvPr/>
          </p:nvSpPr>
          <p:spPr>
            <a:xfrm>
              <a:off x="5136" y="115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45" name="直接连接符 329744"/>
            <p:cNvSpPr/>
            <p:nvPr/>
          </p:nvSpPr>
          <p:spPr>
            <a:xfrm>
              <a:off x="3408" y="1152"/>
              <a:ext cx="17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29746" name="组合 329745"/>
            <p:cNvGrpSpPr/>
            <p:nvPr/>
          </p:nvGrpSpPr>
          <p:grpSpPr>
            <a:xfrm>
              <a:off x="3408" y="1776"/>
              <a:ext cx="1728" cy="336"/>
              <a:chOff x="3408" y="1344"/>
              <a:chExt cx="1728" cy="336"/>
            </a:xfrm>
          </p:grpSpPr>
          <p:sp>
            <p:nvSpPr>
              <p:cNvPr id="329747" name="直接连接符 329746"/>
              <p:cNvSpPr/>
              <p:nvPr/>
            </p:nvSpPr>
            <p:spPr>
              <a:xfrm>
                <a:off x="3408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48" name="直接连接符 329747"/>
              <p:cNvSpPr/>
              <p:nvPr/>
            </p:nvSpPr>
            <p:spPr>
              <a:xfrm>
                <a:off x="5136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49" name="直接连接符 329748"/>
              <p:cNvSpPr/>
              <p:nvPr/>
            </p:nvSpPr>
            <p:spPr>
              <a:xfrm>
                <a:off x="3408" y="1536"/>
                <a:ext cx="172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sp>
          <p:nvSpPr>
            <p:cNvPr id="329750" name="文本框 329749"/>
            <p:cNvSpPr txBox="1"/>
            <p:nvPr/>
          </p:nvSpPr>
          <p:spPr>
            <a:xfrm>
              <a:off x="3408" y="144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29751" name="文本框 329750"/>
            <p:cNvSpPr txBox="1"/>
            <p:nvPr/>
          </p:nvSpPr>
          <p:spPr>
            <a:xfrm>
              <a:off x="5232" y="124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9752" name="文本框 329751"/>
            <p:cNvSpPr txBox="1"/>
            <p:nvPr/>
          </p:nvSpPr>
          <p:spPr>
            <a:xfrm>
              <a:off x="4176" y="89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graphicFrame>
          <p:nvGraphicFramePr>
            <p:cNvPr id="329753" name="对象 329752"/>
            <p:cNvGraphicFramePr/>
            <p:nvPr/>
          </p:nvGraphicFramePr>
          <p:xfrm>
            <a:off x="4176" y="1732"/>
            <a:ext cx="88" cy="1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38" r:id="rId3" imgW="139700" imgH="292100" progId="Equation.3">
                    <p:embed/>
                  </p:oleObj>
                </mc:Choice>
                <mc:Fallback>
                  <p:oleObj r:id="rId3" imgW="139700" imgH="292100" progId="Equation.3">
                    <p:embed/>
                    <p:pic>
                      <p:nvPicPr>
                        <p:cNvPr id="329753" name="对象 32975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176" y="1732"/>
                          <a:ext cx="88" cy="183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9754" name="组合 329753"/>
            <p:cNvGrpSpPr/>
            <p:nvPr/>
          </p:nvGrpSpPr>
          <p:grpSpPr>
            <a:xfrm>
              <a:off x="3312" y="1056"/>
              <a:ext cx="96" cy="528"/>
              <a:chOff x="2544" y="1344"/>
              <a:chExt cx="96" cy="528"/>
            </a:xfrm>
          </p:grpSpPr>
          <p:sp>
            <p:nvSpPr>
              <p:cNvPr id="329755" name="矩形 329754"/>
              <p:cNvSpPr/>
              <p:nvPr/>
            </p:nvSpPr>
            <p:spPr>
              <a:xfrm>
                <a:off x="2544" y="1344"/>
                <a:ext cx="96" cy="528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56" name="直接连接符 329755"/>
              <p:cNvSpPr/>
              <p:nvPr/>
            </p:nvSpPr>
            <p:spPr>
              <a:xfrm>
                <a:off x="2640" y="1344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29788" name="组合 329787"/>
            <p:cNvGrpSpPr/>
            <p:nvPr/>
          </p:nvGrpSpPr>
          <p:grpSpPr>
            <a:xfrm>
              <a:off x="4967" y="1331"/>
              <a:ext cx="363" cy="375"/>
              <a:chOff x="3606" y="787"/>
              <a:chExt cx="363" cy="375"/>
            </a:xfrm>
          </p:grpSpPr>
          <p:sp>
            <p:nvSpPr>
              <p:cNvPr id="329789" name="直接连接符 329788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0" name="直接连接符 329789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1" name="直接连接符 329790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2" name="直接连接符 329791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3" name="直接连接符 329792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4" name="直接连接符 329793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5" name="直接连接符 329794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6" name="直接连接符 329795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7" name="直接连接符 329796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8" name="直接连接符 329797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799" name="直接连接符 329798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800" name="直接连接符 329799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801" name="直接连接符 329800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802" name="直接连接符 329801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29803" name="椭圆 329802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804" name="椭圆 329803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805" name="椭圆 329804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329806" name="对象 329805"/>
          <p:cNvGraphicFramePr/>
          <p:nvPr/>
        </p:nvGraphicFramePr>
        <p:xfrm>
          <a:off x="5159375" y="4941888"/>
          <a:ext cx="10160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9" r:id="rId5" imgW="1015365" imgH="431800" progId="Equation.DSMT4">
                  <p:embed/>
                </p:oleObj>
              </mc:Choice>
              <mc:Fallback>
                <p:oleObj r:id="rId5" imgW="1015365" imgH="431800" progId="Equation.DSMT4">
                  <p:embed/>
                  <p:pic>
                    <p:nvPicPr>
                      <p:cNvPr id="329806" name="对象 329805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5159375" y="4941888"/>
                        <a:ext cx="10160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29809" name="组合 329808"/>
          <p:cNvGrpSpPr/>
          <p:nvPr/>
        </p:nvGrpSpPr>
        <p:grpSpPr>
          <a:xfrm>
            <a:off x="6858000" y="3284540"/>
            <a:ext cx="3810000" cy="1377950"/>
            <a:chOff x="3360" y="2795"/>
            <a:chExt cx="2400" cy="868"/>
          </a:xfrm>
        </p:grpSpPr>
        <p:sp>
          <p:nvSpPr>
            <p:cNvPr id="329763" name="直接连接符 329762"/>
            <p:cNvSpPr/>
            <p:nvPr/>
          </p:nvSpPr>
          <p:spPr>
            <a:xfrm flipH="1" flipV="1">
              <a:off x="5148" y="3294"/>
              <a:ext cx="0" cy="318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67" name="直接连接符 329766"/>
            <p:cNvSpPr/>
            <p:nvPr/>
          </p:nvSpPr>
          <p:spPr>
            <a:xfrm>
              <a:off x="3456" y="3312"/>
              <a:ext cx="16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9768" name="直接连接符 329767"/>
            <p:cNvSpPr/>
            <p:nvPr/>
          </p:nvSpPr>
          <p:spPr>
            <a:xfrm>
              <a:off x="3600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69" name="直接连接符 329768"/>
            <p:cNvSpPr/>
            <p:nvPr/>
          </p:nvSpPr>
          <p:spPr>
            <a:xfrm>
              <a:off x="3792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0" name="直接连接符 329769"/>
            <p:cNvSpPr/>
            <p:nvPr/>
          </p:nvSpPr>
          <p:spPr>
            <a:xfrm>
              <a:off x="3984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1" name="直接连接符 329770"/>
            <p:cNvSpPr/>
            <p:nvPr/>
          </p:nvSpPr>
          <p:spPr>
            <a:xfrm>
              <a:off x="4176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2" name="直接连接符 329771"/>
            <p:cNvSpPr/>
            <p:nvPr/>
          </p:nvSpPr>
          <p:spPr>
            <a:xfrm>
              <a:off x="4368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3" name="直接连接符 329772"/>
            <p:cNvSpPr/>
            <p:nvPr/>
          </p:nvSpPr>
          <p:spPr>
            <a:xfrm>
              <a:off x="4560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4" name="直接连接符 329773"/>
            <p:cNvSpPr/>
            <p:nvPr/>
          </p:nvSpPr>
          <p:spPr>
            <a:xfrm>
              <a:off x="4752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5" name="直接连接符 329774"/>
            <p:cNvSpPr/>
            <p:nvPr/>
          </p:nvSpPr>
          <p:spPr>
            <a:xfrm>
              <a:off x="4944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6" name="直接连接符 329775"/>
            <p:cNvSpPr/>
            <p:nvPr/>
          </p:nvSpPr>
          <p:spPr>
            <a:xfrm>
              <a:off x="5136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29777" name="直接连接符 329776"/>
            <p:cNvSpPr/>
            <p:nvPr/>
          </p:nvSpPr>
          <p:spPr>
            <a:xfrm>
              <a:off x="3456" y="3072"/>
              <a:ext cx="16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29778" name="文本框 329777"/>
            <p:cNvSpPr txBox="1"/>
            <p:nvPr/>
          </p:nvSpPr>
          <p:spPr>
            <a:xfrm>
              <a:off x="4176" y="2795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29779" name="文本框 329778"/>
            <p:cNvSpPr txBox="1"/>
            <p:nvPr/>
          </p:nvSpPr>
          <p:spPr>
            <a:xfrm>
              <a:off x="3456" y="331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29780" name="文本框 329779"/>
            <p:cNvSpPr txBox="1"/>
            <p:nvPr/>
          </p:nvSpPr>
          <p:spPr>
            <a:xfrm>
              <a:off x="5148" y="3180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329781" name="组合 329780"/>
            <p:cNvGrpSpPr/>
            <p:nvPr/>
          </p:nvGrpSpPr>
          <p:grpSpPr>
            <a:xfrm>
              <a:off x="3360" y="3024"/>
              <a:ext cx="96" cy="528"/>
              <a:chOff x="2544" y="1344"/>
              <a:chExt cx="96" cy="528"/>
            </a:xfrm>
          </p:grpSpPr>
          <p:sp>
            <p:nvSpPr>
              <p:cNvPr id="329782" name="矩形 329781"/>
              <p:cNvSpPr/>
              <p:nvPr/>
            </p:nvSpPr>
            <p:spPr>
              <a:xfrm>
                <a:off x="2544" y="1344"/>
                <a:ext cx="96" cy="528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9783" name="直接连接符 329782"/>
              <p:cNvSpPr/>
              <p:nvPr/>
            </p:nvSpPr>
            <p:spPr>
              <a:xfrm>
                <a:off x="2640" y="1344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29807" name="文本框 329806"/>
            <p:cNvSpPr txBox="1"/>
            <p:nvPr/>
          </p:nvSpPr>
          <p:spPr>
            <a:xfrm>
              <a:off x="5125" y="3430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sp>
        <p:nvSpPr>
          <p:cNvPr id="329811" name="矩形 329810"/>
          <p:cNvSpPr/>
          <p:nvPr/>
        </p:nvSpPr>
        <p:spPr>
          <a:xfrm>
            <a:off x="1847851" y="5589588"/>
            <a:ext cx="518477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根据变形协调条件得变形几何方程：</a:t>
            </a:r>
          </a:p>
        </p:txBody>
      </p:sp>
      <p:sp>
        <p:nvSpPr>
          <p:cNvPr id="329812" name="文本框 329811"/>
          <p:cNvSpPr txBox="1"/>
          <p:nvPr/>
        </p:nvSpPr>
        <p:spPr>
          <a:xfrm>
            <a:off x="1919288" y="6237288"/>
            <a:ext cx="2590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变形几何方程为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329813" name="对象 329812"/>
          <p:cNvGraphicFramePr/>
          <p:nvPr/>
        </p:nvGraphicFramePr>
        <p:xfrm>
          <a:off x="7032625" y="5589588"/>
          <a:ext cx="2400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0" r:id="rId7" imgW="2399030" imgH="495300" progId="Equation.DSMT4">
                  <p:embed/>
                </p:oleObj>
              </mc:Choice>
              <mc:Fallback>
                <p:oleObj r:id="rId7" imgW="2399030" imgH="495300" progId="Equation.DSMT4">
                  <p:embed/>
                  <p:pic>
                    <p:nvPicPr>
                      <p:cNvPr id="329813" name="对象 32981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7032625" y="5589588"/>
                        <a:ext cx="24003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9814" name="对象 329813"/>
          <p:cNvGraphicFramePr/>
          <p:nvPr/>
        </p:nvGraphicFramePr>
        <p:xfrm>
          <a:off x="4511675" y="6246813"/>
          <a:ext cx="21590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" r:id="rId9" imgW="2158365" imgH="495300" progId="Equation.DSMT4">
                  <p:embed/>
                </p:oleObj>
              </mc:Choice>
              <mc:Fallback>
                <p:oleObj r:id="rId9" imgW="2158365" imgH="495300" progId="Equation.DSMT4">
                  <p:embed/>
                  <p:pic>
                    <p:nvPicPr>
                      <p:cNvPr id="329814" name="对象 329813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511675" y="6246813"/>
                        <a:ext cx="2159000" cy="4953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9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29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29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29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9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9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9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9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9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98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329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61" grpId="0"/>
      <p:bldP spid="329765" grpId="0"/>
      <p:bldP spid="329785" grpId="0"/>
      <p:bldP spid="329786" grpId="0"/>
      <p:bldP spid="329811" grpId="0"/>
      <p:bldP spid="329812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3" name="文本框 332802"/>
          <p:cNvSpPr txBox="1"/>
          <p:nvPr/>
        </p:nvSpPr>
        <p:spPr>
          <a:xfrm>
            <a:off x="1431925" y="1343025"/>
            <a:ext cx="300082" cy="434478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dirty="0">
                <a:solidFill>
                  <a:schemeClr val="bg1"/>
                </a:solidFill>
                <a:latin typeface="宋体" panose="02010600030101010101" pitchFamily="2" charset="-122"/>
              </a:rPr>
              <a:t> </a:t>
            </a:r>
            <a:endParaRPr lang="en-US" altLang="zh-CN" sz="1600" dirty="0">
              <a:latin typeface="Times New Roman" panose="02020603050405020304" pitchFamily="18" charset="0"/>
            </a:endParaRPr>
          </a:p>
        </p:txBody>
      </p:sp>
      <p:grpSp>
        <p:nvGrpSpPr>
          <p:cNvPr id="333908" name="组合 333907"/>
          <p:cNvGrpSpPr/>
          <p:nvPr/>
        </p:nvGrpSpPr>
        <p:grpSpPr>
          <a:xfrm>
            <a:off x="6705600" y="3810000"/>
            <a:ext cx="3638550" cy="1600200"/>
            <a:chOff x="3264" y="2400"/>
            <a:chExt cx="2292" cy="1008"/>
          </a:xfrm>
        </p:grpSpPr>
        <p:sp>
          <p:nvSpPr>
            <p:cNvPr id="332806" name="任意多边形 332805"/>
            <p:cNvSpPr/>
            <p:nvPr/>
          </p:nvSpPr>
          <p:spPr>
            <a:xfrm>
              <a:off x="3264" y="2400"/>
              <a:ext cx="1776" cy="1008"/>
            </a:xfrm>
            <a:custGeom>
              <a:avLst/>
              <a:gdLst>
                <a:gd name="txL" fmla="*/ 0 w 17220"/>
                <a:gd name="txT" fmla="*/ 0 h 21600"/>
                <a:gd name="txR" fmla="*/ 17220 w 17220"/>
                <a:gd name="txB" fmla="*/ 21600 h 21600"/>
              </a:gdLst>
              <a:ahLst/>
              <a:cxnLst>
                <a:cxn ang="270">
                  <a:pos x="0" y="0"/>
                </a:cxn>
                <a:cxn ang="0">
                  <a:pos x="17219" y="8559"/>
                </a:cxn>
                <a:cxn ang="90">
                  <a:pos x="0" y="21600"/>
                </a:cxn>
              </a:cxnLst>
              <a:rect l="txL" t="txT" r="txR" b="txB"/>
              <a:pathLst>
                <a:path w="17220" h="21600" fill="none">
                  <a:moveTo>
                    <a:pt x="0" y="0"/>
                  </a:moveTo>
                  <a:arcTo wR="21600" hR="21600" stAng="-5400000" swAng="3171668"/>
                </a:path>
                <a:path w="17220" h="21600" stroke="0">
                  <a:moveTo>
                    <a:pt x="0" y="0"/>
                  </a:moveTo>
                  <a:arcTo wR="21600" hR="21600" stAng="-5400000" swAng="3171668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2808" name="组合 332807"/>
            <p:cNvGrpSpPr/>
            <p:nvPr/>
          </p:nvGrpSpPr>
          <p:grpSpPr>
            <a:xfrm>
              <a:off x="5088" y="2400"/>
              <a:ext cx="240" cy="384"/>
              <a:chOff x="5136" y="2160"/>
              <a:chExt cx="240" cy="384"/>
            </a:xfrm>
          </p:grpSpPr>
          <p:sp>
            <p:nvSpPr>
              <p:cNvPr id="332809" name="直接连接符 332808"/>
              <p:cNvSpPr/>
              <p:nvPr/>
            </p:nvSpPr>
            <p:spPr>
              <a:xfrm>
                <a:off x="5136" y="2160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2810" name="直接连接符 332809"/>
              <p:cNvSpPr/>
              <p:nvPr/>
            </p:nvSpPr>
            <p:spPr>
              <a:xfrm>
                <a:off x="5136" y="254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2811" name="直接连接符 332810"/>
              <p:cNvSpPr/>
              <p:nvPr/>
            </p:nvSpPr>
            <p:spPr>
              <a:xfrm>
                <a:off x="5232" y="2160"/>
                <a:ext cx="0" cy="38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graphicFrame>
          <p:nvGraphicFramePr>
            <p:cNvPr id="332812" name="对象 332811"/>
            <p:cNvGraphicFramePr/>
            <p:nvPr/>
          </p:nvGraphicFramePr>
          <p:xfrm>
            <a:off x="5239" y="2432"/>
            <a:ext cx="31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2" r:id="rId3" imgW="711200" imgH="546100" progId="Equation.DSMT4">
                    <p:embed/>
                  </p:oleObj>
                </mc:Choice>
                <mc:Fallback>
                  <p:oleObj r:id="rId3" imgW="711200" imgH="546100" progId="Equation.DSMT4">
                    <p:embed/>
                    <p:pic>
                      <p:nvPicPr>
                        <p:cNvPr id="332812" name="对象 332811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5239" y="2432"/>
                          <a:ext cx="317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3909" name="组合 333908"/>
          <p:cNvGrpSpPr/>
          <p:nvPr/>
        </p:nvGrpSpPr>
        <p:grpSpPr>
          <a:xfrm>
            <a:off x="4114801" y="3506788"/>
            <a:ext cx="6437313" cy="2514600"/>
            <a:chOff x="1632" y="2209"/>
            <a:chExt cx="4055" cy="1584"/>
          </a:xfrm>
        </p:grpSpPr>
        <p:sp>
          <p:nvSpPr>
            <p:cNvPr id="332813" name="任意多边形 332812"/>
            <p:cNvSpPr/>
            <p:nvPr/>
          </p:nvSpPr>
          <p:spPr>
            <a:xfrm rot="6203662">
              <a:off x="2568" y="1272"/>
              <a:ext cx="1584" cy="3457"/>
            </a:xfrm>
            <a:custGeom>
              <a:avLst/>
              <a:gdLst>
                <a:gd name="txL" fmla="*/ 0 w 18714"/>
                <a:gd name="txT" fmla="*/ 0 h 20159"/>
                <a:gd name="txR" fmla="*/ 18714 w 18714"/>
                <a:gd name="txB" fmla="*/ 20159 h 20159"/>
              </a:gdLst>
              <a:ahLst/>
              <a:cxnLst>
                <a:cxn ang="270">
                  <a:pos x="7756" y="0"/>
                </a:cxn>
                <a:cxn ang="0">
                  <a:pos x="18713" y="9372"/>
                </a:cxn>
                <a:cxn ang="180">
                  <a:pos x="0" y="20159"/>
                </a:cxn>
              </a:cxnLst>
              <a:rect l="txL" t="txT" r="txR" b="txB"/>
              <a:pathLst>
                <a:path w="18714" h="20159" fill="none">
                  <a:moveTo>
                    <a:pt x="7756" y="0"/>
                  </a:moveTo>
                  <a:arcTo wR="21600" hR="21600" stAng="-4137372" swAng="2339709"/>
                </a:path>
                <a:path w="18714" h="20159" stroke="0">
                  <a:moveTo>
                    <a:pt x="7756" y="0"/>
                  </a:moveTo>
                  <a:arcTo wR="21600" hR="21600" stAng="-4137372" swAng="2339709"/>
                  <a:lnTo>
                    <a:pt x="0" y="20159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32815" name="组合 332814"/>
            <p:cNvGrpSpPr/>
            <p:nvPr/>
          </p:nvGrpSpPr>
          <p:grpSpPr>
            <a:xfrm>
              <a:off x="5136" y="3264"/>
              <a:ext cx="240" cy="528"/>
              <a:chOff x="5184" y="2880"/>
              <a:chExt cx="240" cy="528"/>
            </a:xfrm>
          </p:grpSpPr>
          <p:sp>
            <p:nvSpPr>
              <p:cNvPr id="332816" name="直接连接符 332815"/>
              <p:cNvSpPr/>
              <p:nvPr/>
            </p:nvSpPr>
            <p:spPr>
              <a:xfrm>
                <a:off x="5184" y="2880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2817" name="直接连接符 332816"/>
              <p:cNvSpPr/>
              <p:nvPr/>
            </p:nvSpPr>
            <p:spPr>
              <a:xfrm>
                <a:off x="5184" y="3408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2818" name="直接连接符 332817"/>
              <p:cNvSpPr/>
              <p:nvPr/>
            </p:nvSpPr>
            <p:spPr>
              <a:xfrm>
                <a:off x="5280" y="2880"/>
                <a:ext cx="0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graphicFrame>
          <p:nvGraphicFramePr>
            <p:cNvPr id="332819" name="对象 332818"/>
            <p:cNvGraphicFramePr/>
            <p:nvPr/>
          </p:nvGraphicFramePr>
          <p:xfrm>
            <a:off x="5284" y="3401"/>
            <a:ext cx="40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" r:id="rId5" imgW="876300" imgH="558800" progId="Equation.DSMT4">
                    <p:embed/>
                  </p:oleObj>
                </mc:Choice>
                <mc:Fallback>
                  <p:oleObj r:id="rId5" imgW="876300" imgH="558800" progId="Equation.DSMT4">
                    <p:embed/>
                    <p:pic>
                      <p:nvPicPr>
                        <p:cNvPr id="332819" name="对象 332818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284" y="3401"/>
                          <a:ext cx="403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32820" name="矩形 332819"/>
          <p:cNvSpPr/>
          <p:nvPr/>
        </p:nvSpPr>
        <p:spPr>
          <a:xfrm>
            <a:off x="2286001" y="4038601"/>
            <a:ext cx="184731" cy="1200329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2821" name="矩形 332820"/>
          <p:cNvSpPr/>
          <p:nvPr/>
        </p:nvSpPr>
        <p:spPr>
          <a:xfrm>
            <a:off x="2428876" y="5707063"/>
            <a:ext cx="184731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2822" name="矩形 332821"/>
          <p:cNvSpPr/>
          <p:nvPr/>
        </p:nvSpPr>
        <p:spPr>
          <a:xfrm>
            <a:off x="1616075" y="765175"/>
            <a:ext cx="376256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3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、列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物理方程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2" charset="-122"/>
                <a:sym typeface="Wingdings" panose="05000000000000000000" pitchFamily="2" charset="2"/>
              </a:rPr>
              <a:t>—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  <a:sym typeface="Wingdings" panose="05000000000000000000" pitchFamily="2" charset="2"/>
              </a:rPr>
              <a:t>变形与力的关系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</a:t>
            </a:r>
          </a:p>
        </p:txBody>
      </p:sp>
      <p:sp>
        <p:nvSpPr>
          <p:cNvPr id="332825" name="文本框 332824"/>
          <p:cNvSpPr txBox="1"/>
          <p:nvPr/>
        </p:nvSpPr>
        <p:spPr>
          <a:xfrm>
            <a:off x="2057400" y="1243013"/>
            <a:ext cx="1524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查表得</a:t>
            </a:r>
          </a:p>
        </p:txBody>
      </p:sp>
      <p:grpSp>
        <p:nvGrpSpPr>
          <p:cNvPr id="333906" name="组合 333905"/>
          <p:cNvGrpSpPr/>
          <p:nvPr/>
        </p:nvGrpSpPr>
        <p:grpSpPr>
          <a:xfrm>
            <a:off x="6553201" y="2895601"/>
            <a:ext cx="3236913" cy="1311275"/>
            <a:chOff x="3168" y="1824"/>
            <a:chExt cx="2039" cy="826"/>
          </a:xfrm>
        </p:grpSpPr>
        <p:sp>
          <p:nvSpPr>
            <p:cNvPr id="332848" name="直接连接符 332847"/>
            <p:cNvSpPr/>
            <p:nvPr/>
          </p:nvSpPr>
          <p:spPr>
            <a:xfrm>
              <a:off x="3264" y="2400"/>
              <a:ext cx="17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2849" name="直接连接符 332848"/>
            <p:cNvSpPr/>
            <p:nvPr/>
          </p:nvSpPr>
          <p:spPr>
            <a:xfrm>
              <a:off x="3408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0" name="直接连接符 332849"/>
            <p:cNvSpPr/>
            <p:nvPr/>
          </p:nvSpPr>
          <p:spPr>
            <a:xfrm>
              <a:off x="3600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1" name="直接连接符 332850"/>
            <p:cNvSpPr/>
            <p:nvPr/>
          </p:nvSpPr>
          <p:spPr>
            <a:xfrm>
              <a:off x="3792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2" name="直接连接符 332851"/>
            <p:cNvSpPr/>
            <p:nvPr/>
          </p:nvSpPr>
          <p:spPr>
            <a:xfrm>
              <a:off x="3984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3" name="直接连接符 332852"/>
            <p:cNvSpPr/>
            <p:nvPr/>
          </p:nvSpPr>
          <p:spPr>
            <a:xfrm>
              <a:off x="4176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4" name="直接连接符 332853"/>
            <p:cNvSpPr/>
            <p:nvPr/>
          </p:nvSpPr>
          <p:spPr>
            <a:xfrm>
              <a:off x="4368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5" name="直接连接符 332854"/>
            <p:cNvSpPr/>
            <p:nvPr/>
          </p:nvSpPr>
          <p:spPr>
            <a:xfrm>
              <a:off x="4560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6" name="直接连接符 332855"/>
            <p:cNvSpPr/>
            <p:nvPr/>
          </p:nvSpPr>
          <p:spPr>
            <a:xfrm>
              <a:off x="4752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7" name="直接连接符 332856"/>
            <p:cNvSpPr/>
            <p:nvPr/>
          </p:nvSpPr>
          <p:spPr>
            <a:xfrm>
              <a:off x="4992" y="21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58" name="直接连接符 332857"/>
            <p:cNvSpPr/>
            <p:nvPr/>
          </p:nvSpPr>
          <p:spPr>
            <a:xfrm>
              <a:off x="3264" y="2160"/>
              <a:ext cx="17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2859" name="文本框 332858"/>
            <p:cNvSpPr txBox="1"/>
            <p:nvPr/>
          </p:nvSpPr>
          <p:spPr>
            <a:xfrm>
              <a:off x="3984" y="182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32860" name="文本框 332859"/>
            <p:cNvSpPr txBox="1"/>
            <p:nvPr/>
          </p:nvSpPr>
          <p:spPr>
            <a:xfrm>
              <a:off x="3264" y="240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32861" name="文本框 332860"/>
            <p:cNvSpPr txBox="1"/>
            <p:nvPr/>
          </p:nvSpPr>
          <p:spPr>
            <a:xfrm>
              <a:off x="4967" y="2387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332862" name="组合 332861"/>
            <p:cNvGrpSpPr/>
            <p:nvPr/>
          </p:nvGrpSpPr>
          <p:grpSpPr>
            <a:xfrm>
              <a:off x="3168" y="2064"/>
              <a:ext cx="96" cy="480"/>
              <a:chOff x="2352" y="2832"/>
              <a:chExt cx="96" cy="480"/>
            </a:xfrm>
          </p:grpSpPr>
          <p:sp>
            <p:nvSpPr>
              <p:cNvPr id="332863" name="矩形 332862"/>
              <p:cNvSpPr/>
              <p:nvPr/>
            </p:nvSpPr>
            <p:spPr>
              <a:xfrm>
                <a:off x="2352" y="2832"/>
                <a:ext cx="96" cy="480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864" name="直接连接符 332863"/>
              <p:cNvSpPr/>
              <p:nvPr/>
            </p:nvSpPr>
            <p:spPr>
              <a:xfrm>
                <a:off x="2448" y="2832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</p:grpSp>
      <p:sp>
        <p:nvSpPr>
          <p:cNvPr id="332874" name="矩形 332873"/>
          <p:cNvSpPr/>
          <p:nvPr/>
        </p:nvSpPr>
        <p:spPr>
          <a:xfrm>
            <a:off x="1981200" y="4570413"/>
            <a:ext cx="4572000" cy="969496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将力与变形的关系代入</a:t>
            </a:r>
          </a:p>
          <a:p>
            <a:pPr>
              <a:lnSpc>
                <a:spcPct val="140000"/>
              </a:lnSpc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变形几何方程得补充方程</a:t>
            </a:r>
          </a:p>
        </p:txBody>
      </p:sp>
      <p:sp>
        <p:nvSpPr>
          <p:cNvPr id="332875" name="文本框 332874"/>
          <p:cNvSpPr txBox="1"/>
          <p:nvPr/>
        </p:nvSpPr>
        <p:spPr>
          <a:xfrm>
            <a:off x="1828801" y="3830638"/>
            <a:ext cx="1915909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4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、建立补充方程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grpSp>
        <p:nvGrpSpPr>
          <p:cNvPr id="333910" name="组合 333909"/>
          <p:cNvGrpSpPr/>
          <p:nvPr/>
        </p:nvGrpSpPr>
        <p:grpSpPr>
          <a:xfrm>
            <a:off x="2566988" y="1722438"/>
            <a:ext cx="2095500" cy="2006600"/>
            <a:chOff x="657" y="1085"/>
            <a:chExt cx="1320" cy="1264"/>
          </a:xfrm>
        </p:grpSpPr>
        <p:graphicFrame>
          <p:nvGraphicFramePr>
            <p:cNvPr id="333901" name="对象 333900"/>
            <p:cNvGraphicFramePr/>
            <p:nvPr/>
          </p:nvGraphicFramePr>
          <p:xfrm>
            <a:off x="703" y="1085"/>
            <a:ext cx="1168" cy="5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4" r:id="rId7" imgW="1854200" imgH="914400" progId="Equation.DSMT4">
                    <p:embed/>
                  </p:oleObj>
                </mc:Choice>
                <mc:Fallback>
                  <p:oleObj r:id="rId7" imgW="1854200" imgH="914400" progId="Equation.DSMT4">
                    <p:embed/>
                    <p:pic>
                      <p:nvPicPr>
                        <p:cNvPr id="333901" name="对象 333900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703" y="1085"/>
                          <a:ext cx="1168" cy="57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3902" name="对象 333901"/>
            <p:cNvGraphicFramePr/>
            <p:nvPr/>
          </p:nvGraphicFramePr>
          <p:xfrm>
            <a:off x="657" y="1797"/>
            <a:ext cx="1320" cy="5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5" r:id="rId9" imgW="2095500" imgH="876300" progId="Equation.DSMT4">
                    <p:embed/>
                  </p:oleObj>
                </mc:Choice>
                <mc:Fallback>
                  <p:oleObj r:id="rId9" imgW="2095500" imgH="876300" progId="Equation.DSMT4">
                    <p:embed/>
                    <p:pic>
                      <p:nvPicPr>
                        <p:cNvPr id="333902" name="对象 333901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657" y="1797"/>
                          <a:ext cx="1320" cy="55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3911" name="组合 333910"/>
          <p:cNvGrpSpPr/>
          <p:nvPr/>
        </p:nvGrpSpPr>
        <p:grpSpPr>
          <a:xfrm>
            <a:off x="6629400" y="5715003"/>
            <a:ext cx="4038600" cy="820738"/>
            <a:chOff x="3216" y="3600"/>
            <a:chExt cx="2544" cy="517"/>
          </a:xfrm>
        </p:grpSpPr>
        <p:sp>
          <p:nvSpPr>
            <p:cNvPr id="332869" name="直接连接符 332868"/>
            <p:cNvSpPr/>
            <p:nvPr/>
          </p:nvSpPr>
          <p:spPr>
            <a:xfrm flipH="1" flipV="1">
              <a:off x="5103" y="3793"/>
              <a:ext cx="0" cy="317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grpSp>
          <p:nvGrpSpPr>
            <p:cNvPr id="333907" name="组合 333906"/>
            <p:cNvGrpSpPr/>
            <p:nvPr/>
          </p:nvGrpSpPr>
          <p:grpSpPr>
            <a:xfrm>
              <a:off x="3216" y="3600"/>
              <a:ext cx="2544" cy="517"/>
              <a:chOff x="3216" y="3600"/>
              <a:chExt cx="2544" cy="517"/>
            </a:xfrm>
          </p:grpSpPr>
          <p:sp>
            <p:nvSpPr>
              <p:cNvPr id="332866" name="文本框 332865"/>
              <p:cNvSpPr txBox="1"/>
              <p:nvPr/>
            </p:nvSpPr>
            <p:spPr>
              <a:xfrm>
                <a:off x="5148" y="3748"/>
                <a:ext cx="24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32867" name="直接连接符 332866"/>
              <p:cNvSpPr/>
              <p:nvPr/>
            </p:nvSpPr>
            <p:spPr>
              <a:xfrm>
                <a:off x="3312" y="3792"/>
                <a:ext cx="177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2868" name="文本框 332867"/>
              <p:cNvSpPr txBox="1"/>
              <p:nvPr/>
            </p:nvSpPr>
            <p:spPr>
              <a:xfrm>
                <a:off x="3312" y="3792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32871" name="组合 332870"/>
              <p:cNvGrpSpPr/>
              <p:nvPr/>
            </p:nvGrpSpPr>
            <p:grpSpPr>
              <a:xfrm>
                <a:off x="3216" y="3600"/>
                <a:ext cx="96" cy="384"/>
                <a:chOff x="2256" y="3456"/>
                <a:chExt cx="96" cy="384"/>
              </a:xfrm>
            </p:grpSpPr>
            <p:sp>
              <p:nvSpPr>
                <p:cNvPr id="332872" name="矩形 332871"/>
                <p:cNvSpPr/>
                <p:nvPr/>
              </p:nvSpPr>
              <p:spPr>
                <a:xfrm>
                  <a:off x="2256" y="3456"/>
                  <a:ext cx="96" cy="384"/>
                </a:xfrm>
                <a:prstGeom prst="rect">
                  <a:avLst/>
                </a:prstGeom>
                <a:pattFill prst="dkUpDiag">
                  <a:fgClr>
                    <a:srgbClr val="FFFFCC"/>
                  </a:fgClr>
                  <a:bgClr>
                    <a:schemeClr val="tx2"/>
                  </a:bgClr>
                </a:patt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32873" name="直接连接符 332872"/>
                <p:cNvSpPr/>
                <p:nvPr/>
              </p:nvSpPr>
              <p:spPr>
                <a:xfrm>
                  <a:off x="2352" y="3456"/>
                  <a:ext cx="0" cy="3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sp>
            <p:nvSpPr>
              <p:cNvPr id="333903" name="文本框 333902"/>
              <p:cNvSpPr txBox="1"/>
              <p:nvPr/>
            </p:nvSpPr>
            <p:spPr>
              <a:xfrm>
                <a:off x="5125" y="3884"/>
                <a:ext cx="635" cy="233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</a:rPr>
                  <a:t>R</a:t>
                </a:r>
                <a:r>
                  <a:rPr lang="en-US" altLang="zh-CN" i="1" baseline="-25000">
                    <a:latin typeface="Times New Roman" panose="02020603050405020304" pitchFamily="18" charset="0"/>
                  </a:rPr>
                  <a:t>B</a:t>
                </a:r>
                <a:endPara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333905" name="组合 333904"/>
          <p:cNvGrpSpPr/>
          <p:nvPr/>
        </p:nvGrpSpPr>
        <p:grpSpPr>
          <a:xfrm>
            <a:off x="6705600" y="609601"/>
            <a:ext cx="3854450" cy="1604963"/>
            <a:chOff x="3264" y="384"/>
            <a:chExt cx="2428" cy="1011"/>
          </a:xfrm>
        </p:grpSpPr>
        <p:sp>
          <p:nvSpPr>
            <p:cNvPr id="332827" name="直接连接符 332826"/>
            <p:cNvSpPr/>
            <p:nvPr/>
          </p:nvSpPr>
          <p:spPr>
            <a:xfrm flipV="1">
              <a:off x="5057" y="981"/>
              <a:ext cx="0" cy="363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0" name="直接连接符 332829"/>
            <p:cNvSpPr/>
            <p:nvPr/>
          </p:nvSpPr>
          <p:spPr>
            <a:xfrm>
              <a:off x="3360" y="960"/>
              <a:ext cx="16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2831" name="直接连接符 332830"/>
            <p:cNvSpPr/>
            <p:nvPr/>
          </p:nvSpPr>
          <p:spPr>
            <a:xfrm>
              <a:off x="3504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2" name="直接连接符 332831"/>
            <p:cNvSpPr/>
            <p:nvPr/>
          </p:nvSpPr>
          <p:spPr>
            <a:xfrm>
              <a:off x="3696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3" name="直接连接符 332832"/>
            <p:cNvSpPr/>
            <p:nvPr/>
          </p:nvSpPr>
          <p:spPr>
            <a:xfrm>
              <a:off x="3888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4" name="直接连接符 332833"/>
            <p:cNvSpPr/>
            <p:nvPr/>
          </p:nvSpPr>
          <p:spPr>
            <a:xfrm>
              <a:off x="4080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5" name="直接连接符 332834"/>
            <p:cNvSpPr/>
            <p:nvPr/>
          </p:nvSpPr>
          <p:spPr>
            <a:xfrm>
              <a:off x="4272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6" name="直接连接符 332835"/>
            <p:cNvSpPr/>
            <p:nvPr/>
          </p:nvSpPr>
          <p:spPr>
            <a:xfrm>
              <a:off x="4464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7" name="直接连接符 332836"/>
            <p:cNvSpPr/>
            <p:nvPr/>
          </p:nvSpPr>
          <p:spPr>
            <a:xfrm>
              <a:off x="4656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8" name="直接连接符 332837"/>
            <p:cNvSpPr/>
            <p:nvPr/>
          </p:nvSpPr>
          <p:spPr>
            <a:xfrm>
              <a:off x="4848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39" name="直接连接符 332838"/>
            <p:cNvSpPr/>
            <p:nvPr/>
          </p:nvSpPr>
          <p:spPr>
            <a:xfrm>
              <a:off x="5040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2840" name="直接连接符 332839"/>
            <p:cNvSpPr/>
            <p:nvPr/>
          </p:nvSpPr>
          <p:spPr>
            <a:xfrm>
              <a:off x="3360" y="720"/>
              <a:ext cx="16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2841" name="文本框 332840"/>
            <p:cNvSpPr txBox="1"/>
            <p:nvPr/>
          </p:nvSpPr>
          <p:spPr>
            <a:xfrm>
              <a:off x="4080" y="38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32842" name="文本框 332841"/>
            <p:cNvSpPr txBox="1"/>
            <p:nvPr/>
          </p:nvSpPr>
          <p:spPr>
            <a:xfrm>
              <a:off x="3360" y="96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32843" name="文本框 332842"/>
            <p:cNvSpPr txBox="1"/>
            <p:nvPr/>
          </p:nvSpPr>
          <p:spPr>
            <a:xfrm>
              <a:off x="5103" y="867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332844" name="组合 332843"/>
            <p:cNvGrpSpPr/>
            <p:nvPr/>
          </p:nvGrpSpPr>
          <p:grpSpPr>
            <a:xfrm>
              <a:off x="3264" y="672"/>
              <a:ext cx="96" cy="528"/>
              <a:chOff x="2544" y="1344"/>
              <a:chExt cx="96" cy="528"/>
            </a:xfrm>
          </p:grpSpPr>
          <p:sp>
            <p:nvSpPr>
              <p:cNvPr id="332845" name="矩形 332844"/>
              <p:cNvSpPr/>
              <p:nvPr/>
            </p:nvSpPr>
            <p:spPr>
              <a:xfrm>
                <a:off x="2544" y="1344"/>
                <a:ext cx="96" cy="528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2846" name="直接连接符 332845"/>
              <p:cNvSpPr/>
              <p:nvPr/>
            </p:nvSpPr>
            <p:spPr>
              <a:xfrm>
                <a:off x="2640" y="1344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33904" name="文本框 333903"/>
            <p:cNvSpPr txBox="1"/>
            <p:nvPr/>
          </p:nvSpPr>
          <p:spPr>
            <a:xfrm>
              <a:off x="5057" y="1162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33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333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333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3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33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3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2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32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822" grpId="0"/>
      <p:bldP spid="332825" grpId="0"/>
      <p:bldP spid="332874" grpId="0"/>
      <p:bldP spid="33287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7" name="文本框 333826"/>
          <p:cNvSpPr txBox="1"/>
          <p:nvPr/>
        </p:nvSpPr>
        <p:spPr>
          <a:xfrm>
            <a:off x="1905000" y="990601"/>
            <a:ext cx="3810000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3828" name="文本框 333827"/>
          <p:cNvSpPr txBox="1"/>
          <p:nvPr/>
        </p:nvSpPr>
        <p:spPr>
          <a:xfrm>
            <a:off x="2286000" y="304801"/>
            <a:ext cx="3429000" cy="1200329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3832" name="文本框 333831"/>
          <p:cNvSpPr txBox="1"/>
          <p:nvPr/>
        </p:nvSpPr>
        <p:spPr>
          <a:xfrm>
            <a:off x="1981200" y="838200"/>
            <a:ext cx="2209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补充方程为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3834" name="文本框 333833"/>
          <p:cNvSpPr txBox="1"/>
          <p:nvPr/>
        </p:nvSpPr>
        <p:spPr>
          <a:xfrm>
            <a:off x="2057400" y="2438400"/>
            <a:ext cx="20574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由该式解得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3900" name="矩形 333899"/>
          <p:cNvSpPr/>
          <p:nvPr/>
        </p:nvSpPr>
        <p:spPr>
          <a:xfrm>
            <a:off x="1752600" y="4054475"/>
            <a:ext cx="7367588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5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、求解其它问题（反力、应力、变形等）</a:t>
            </a:r>
          </a:p>
        </p:txBody>
      </p:sp>
      <p:graphicFrame>
        <p:nvGraphicFramePr>
          <p:cNvPr id="384066" name="对象 384065"/>
          <p:cNvGraphicFramePr/>
          <p:nvPr/>
        </p:nvGraphicFramePr>
        <p:xfrm>
          <a:off x="2174875" y="1412875"/>
          <a:ext cx="25527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6" r:id="rId3" imgW="2552700" imgH="914400" progId="Equation.DSMT4">
                  <p:embed/>
                </p:oleObj>
              </mc:Choice>
              <mc:Fallback>
                <p:oleObj r:id="rId3" imgW="2552700" imgH="914400" progId="Equation.DSMT4">
                  <p:embed/>
                  <p:pic>
                    <p:nvPicPr>
                      <p:cNvPr id="384066" name="对象 38406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74875" y="1412875"/>
                        <a:ext cx="2552700" cy="9144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4067" name="对象 384066"/>
          <p:cNvGraphicFramePr/>
          <p:nvPr/>
        </p:nvGraphicFramePr>
        <p:xfrm>
          <a:off x="2208213" y="3003550"/>
          <a:ext cx="1409700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7" r:id="rId5" imgW="1409065" imgH="850265" progId="Equation.DSMT4">
                  <p:embed/>
                </p:oleObj>
              </mc:Choice>
              <mc:Fallback>
                <p:oleObj r:id="rId5" imgW="1409065" imgH="850265" progId="Equation.DSMT4">
                  <p:embed/>
                  <p:pic>
                    <p:nvPicPr>
                      <p:cNvPr id="384067" name="对象 38406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08213" y="3003550"/>
                        <a:ext cx="1409700" cy="8509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84071" name="组合 384070"/>
          <p:cNvGrpSpPr/>
          <p:nvPr/>
        </p:nvGrpSpPr>
        <p:grpSpPr>
          <a:xfrm>
            <a:off x="4113213" y="533400"/>
            <a:ext cx="6554788" cy="6324600"/>
            <a:chOff x="1631" y="336"/>
            <a:chExt cx="4129" cy="3984"/>
          </a:xfrm>
        </p:grpSpPr>
        <p:sp>
          <p:nvSpPr>
            <p:cNvPr id="333837" name="文本框 333836"/>
            <p:cNvSpPr txBox="1"/>
            <p:nvPr/>
          </p:nvSpPr>
          <p:spPr>
            <a:xfrm>
              <a:off x="2828" y="2640"/>
              <a:ext cx="43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endParaRPr dirty="0">
                <a:latin typeface="Times New Roman" panose="02020603050405020304" pitchFamily="18" charset="0"/>
              </a:endParaRPr>
            </a:p>
          </p:txBody>
        </p:sp>
        <p:sp>
          <p:nvSpPr>
            <p:cNvPr id="384002" name="矩形 384001"/>
            <p:cNvSpPr/>
            <p:nvPr/>
          </p:nvSpPr>
          <p:spPr>
            <a:xfrm>
              <a:off x="2832" y="336"/>
              <a:ext cx="2928" cy="3984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04" name="任意多边形 384003"/>
            <p:cNvSpPr/>
            <p:nvPr/>
          </p:nvSpPr>
          <p:spPr>
            <a:xfrm>
              <a:off x="3264" y="2242"/>
              <a:ext cx="1776" cy="1008"/>
            </a:xfrm>
            <a:custGeom>
              <a:avLst/>
              <a:gdLst>
                <a:gd name="txL" fmla="*/ 0 w 17220"/>
                <a:gd name="txT" fmla="*/ 0 h 21600"/>
                <a:gd name="txR" fmla="*/ 17220 w 17220"/>
                <a:gd name="txB" fmla="*/ 21600 h 21600"/>
              </a:gdLst>
              <a:ahLst/>
              <a:cxnLst>
                <a:cxn ang="270">
                  <a:pos x="0" y="0"/>
                </a:cxn>
                <a:cxn ang="0">
                  <a:pos x="17219" y="8559"/>
                </a:cxn>
                <a:cxn ang="90">
                  <a:pos x="0" y="21600"/>
                </a:cxn>
              </a:cxnLst>
              <a:rect l="txL" t="txT" r="txR" b="txB"/>
              <a:pathLst>
                <a:path w="17220" h="21600" fill="none">
                  <a:moveTo>
                    <a:pt x="0" y="0"/>
                  </a:moveTo>
                  <a:arcTo wR="21600" hR="21600" stAng="-5400000" swAng="3171668"/>
                </a:path>
                <a:path w="17220" h="21600" stroke="0">
                  <a:moveTo>
                    <a:pt x="0" y="0"/>
                  </a:moveTo>
                  <a:arcTo wR="21600" hR="21600" stAng="-5400000" swAng="3171668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4005" name="组合 384004"/>
            <p:cNvGrpSpPr/>
            <p:nvPr/>
          </p:nvGrpSpPr>
          <p:grpSpPr>
            <a:xfrm>
              <a:off x="5088" y="2242"/>
              <a:ext cx="240" cy="384"/>
              <a:chOff x="5136" y="2160"/>
              <a:chExt cx="240" cy="384"/>
            </a:xfrm>
          </p:grpSpPr>
          <p:sp>
            <p:nvSpPr>
              <p:cNvPr id="384006" name="直接连接符 384005"/>
              <p:cNvSpPr/>
              <p:nvPr/>
            </p:nvSpPr>
            <p:spPr>
              <a:xfrm>
                <a:off x="5136" y="2160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007" name="直接连接符 384006"/>
              <p:cNvSpPr/>
              <p:nvPr/>
            </p:nvSpPr>
            <p:spPr>
              <a:xfrm>
                <a:off x="5136" y="254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008" name="直接连接符 384007"/>
              <p:cNvSpPr/>
              <p:nvPr/>
            </p:nvSpPr>
            <p:spPr>
              <a:xfrm>
                <a:off x="5232" y="2160"/>
                <a:ext cx="0" cy="384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sp>
          <p:nvSpPr>
            <p:cNvPr id="384010" name="任意多边形 384009"/>
            <p:cNvSpPr/>
            <p:nvPr/>
          </p:nvSpPr>
          <p:spPr>
            <a:xfrm rot="6203662">
              <a:off x="2568" y="1132"/>
              <a:ext cx="1584" cy="3457"/>
            </a:xfrm>
            <a:custGeom>
              <a:avLst/>
              <a:gdLst>
                <a:gd name="txL" fmla="*/ 0 w 18714"/>
                <a:gd name="txT" fmla="*/ 0 h 20159"/>
                <a:gd name="txR" fmla="*/ 18714 w 18714"/>
                <a:gd name="txB" fmla="*/ 20159 h 20159"/>
              </a:gdLst>
              <a:ahLst/>
              <a:cxnLst>
                <a:cxn ang="270">
                  <a:pos x="7756" y="0"/>
                </a:cxn>
                <a:cxn ang="0">
                  <a:pos x="18713" y="9372"/>
                </a:cxn>
                <a:cxn ang="180">
                  <a:pos x="0" y="20159"/>
                </a:cxn>
              </a:cxnLst>
              <a:rect l="txL" t="txT" r="txR" b="txB"/>
              <a:pathLst>
                <a:path w="18714" h="20159" fill="none">
                  <a:moveTo>
                    <a:pt x="7756" y="0"/>
                  </a:moveTo>
                  <a:arcTo wR="21600" hR="21600" stAng="-4137372" swAng="2339709"/>
                </a:path>
                <a:path w="18714" h="20159" stroke="0">
                  <a:moveTo>
                    <a:pt x="7756" y="0"/>
                  </a:moveTo>
                  <a:arcTo wR="21600" hR="21600" stAng="-4137372" swAng="2339709"/>
                  <a:lnTo>
                    <a:pt x="0" y="20159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84011" name="组合 384010"/>
            <p:cNvGrpSpPr/>
            <p:nvPr/>
          </p:nvGrpSpPr>
          <p:grpSpPr>
            <a:xfrm>
              <a:off x="5136" y="3124"/>
              <a:ext cx="240" cy="528"/>
              <a:chOff x="5184" y="2880"/>
              <a:chExt cx="240" cy="528"/>
            </a:xfrm>
          </p:grpSpPr>
          <p:sp>
            <p:nvSpPr>
              <p:cNvPr id="384012" name="直接连接符 384011"/>
              <p:cNvSpPr/>
              <p:nvPr/>
            </p:nvSpPr>
            <p:spPr>
              <a:xfrm>
                <a:off x="5184" y="2880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013" name="直接连接符 384012"/>
              <p:cNvSpPr/>
              <p:nvPr/>
            </p:nvSpPr>
            <p:spPr>
              <a:xfrm>
                <a:off x="5184" y="3408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84014" name="直接连接符 384013"/>
              <p:cNvSpPr/>
              <p:nvPr/>
            </p:nvSpPr>
            <p:spPr>
              <a:xfrm>
                <a:off x="5280" y="2880"/>
                <a:ext cx="0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sp>
          <p:nvSpPr>
            <p:cNvPr id="384017" name="直接连接符 384016"/>
            <p:cNvSpPr/>
            <p:nvPr/>
          </p:nvSpPr>
          <p:spPr>
            <a:xfrm flipH="1" flipV="1">
              <a:off x="5040" y="960"/>
              <a:ext cx="0" cy="57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0" name="直接连接符 384019"/>
            <p:cNvSpPr/>
            <p:nvPr/>
          </p:nvSpPr>
          <p:spPr>
            <a:xfrm>
              <a:off x="3360" y="960"/>
              <a:ext cx="168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021" name="直接连接符 384020"/>
            <p:cNvSpPr/>
            <p:nvPr/>
          </p:nvSpPr>
          <p:spPr>
            <a:xfrm>
              <a:off x="3504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2" name="直接连接符 384021"/>
            <p:cNvSpPr/>
            <p:nvPr/>
          </p:nvSpPr>
          <p:spPr>
            <a:xfrm>
              <a:off x="3696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3" name="直接连接符 384022"/>
            <p:cNvSpPr/>
            <p:nvPr/>
          </p:nvSpPr>
          <p:spPr>
            <a:xfrm>
              <a:off x="3888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4" name="直接连接符 384023"/>
            <p:cNvSpPr/>
            <p:nvPr/>
          </p:nvSpPr>
          <p:spPr>
            <a:xfrm>
              <a:off x="4080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5" name="直接连接符 384024"/>
            <p:cNvSpPr/>
            <p:nvPr/>
          </p:nvSpPr>
          <p:spPr>
            <a:xfrm>
              <a:off x="4272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6" name="直接连接符 384025"/>
            <p:cNvSpPr/>
            <p:nvPr/>
          </p:nvSpPr>
          <p:spPr>
            <a:xfrm>
              <a:off x="4464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7" name="直接连接符 384026"/>
            <p:cNvSpPr/>
            <p:nvPr/>
          </p:nvSpPr>
          <p:spPr>
            <a:xfrm>
              <a:off x="4656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8" name="直接连接符 384027"/>
            <p:cNvSpPr/>
            <p:nvPr/>
          </p:nvSpPr>
          <p:spPr>
            <a:xfrm>
              <a:off x="4848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29" name="直接连接符 384028"/>
            <p:cNvSpPr/>
            <p:nvPr/>
          </p:nvSpPr>
          <p:spPr>
            <a:xfrm>
              <a:off x="5040" y="72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30" name="直接连接符 384029"/>
            <p:cNvSpPr/>
            <p:nvPr/>
          </p:nvSpPr>
          <p:spPr>
            <a:xfrm>
              <a:off x="3360" y="720"/>
              <a:ext cx="168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031" name="文本框 384030"/>
            <p:cNvSpPr txBox="1"/>
            <p:nvPr/>
          </p:nvSpPr>
          <p:spPr>
            <a:xfrm>
              <a:off x="4080" y="45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84032" name="文本框 384031"/>
            <p:cNvSpPr txBox="1"/>
            <p:nvPr/>
          </p:nvSpPr>
          <p:spPr>
            <a:xfrm>
              <a:off x="3360" y="960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84033" name="文本框 384032"/>
            <p:cNvSpPr txBox="1"/>
            <p:nvPr/>
          </p:nvSpPr>
          <p:spPr>
            <a:xfrm>
              <a:off x="5184" y="672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384034" name="组合 384033"/>
            <p:cNvGrpSpPr/>
            <p:nvPr/>
          </p:nvGrpSpPr>
          <p:grpSpPr>
            <a:xfrm>
              <a:off x="3264" y="672"/>
              <a:ext cx="96" cy="528"/>
              <a:chOff x="2544" y="1344"/>
              <a:chExt cx="96" cy="528"/>
            </a:xfrm>
          </p:grpSpPr>
          <p:sp>
            <p:nvSpPr>
              <p:cNvPr id="384035" name="矩形 384034"/>
              <p:cNvSpPr/>
              <p:nvPr/>
            </p:nvSpPr>
            <p:spPr>
              <a:xfrm>
                <a:off x="2544" y="1344"/>
                <a:ext cx="96" cy="528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36" name="直接连接符 384035"/>
              <p:cNvSpPr/>
              <p:nvPr/>
            </p:nvSpPr>
            <p:spPr>
              <a:xfrm>
                <a:off x="2640" y="1344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84038" name="直接连接符 384037"/>
            <p:cNvSpPr/>
            <p:nvPr/>
          </p:nvSpPr>
          <p:spPr>
            <a:xfrm>
              <a:off x="3264" y="2242"/>
              <a:ext cx="17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039" name="直接连接符 384038"/>
            <p:cNvSpPr/>
            <p:nvPr/>
          </p:nvSpPr>
          <p:spPr>
            <a:xfrm>
              <a:off x="3408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0" name="直接连接符 384039"/>
            <p:cNvSpPr/>
            <p:nvPr/>
          </p:nvSpPr>
          <p:spPr>
            <a:xfrm>
              <a:off x="3600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1" name="直接连接符 384040"/>
            <p:cNvSpPr/>
            <p:nvPr/>
          </p:nvSpPr>
          <p:spPr>
            <a:xfrm>
              <a:off x="3792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2" name="直接连接符 384041"/>
            <p:cNvSpPr/>
            <p:nvPr/>
          </p:nvSpPr>
          <p:spPr>
            <a:xfrm>
              <a:off x="3984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3" name="直接连接符 384042"/>
            <p:cNvSpPr/>
            <p:nvPr/>
          </p:nvSpPr>
          <p:spPr>
            <a:xfrm>
              <a:off x="4156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4" name="直接连接符 384043"/>
            <p:cNvSpPr/>
            <p:nvPr/>
          </p:nvSpPr>
          <p:spPr>
            <a:xfrm>
              <a:off x="4348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5" name="直接连接符 384044"/>
            <p:cNvSpPr/>
            <p:nvPr/>
          </p:nvSpPr>
          <p:spPr>
            <a:xfrm>
              <a:off x="4530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6" name="直接连接符 384045"/>
            <p:cNvSpPr/>
            <p:nvPr/>
          </p:nvSpPr>
          <p:spPr>
            <a:xfrm>
              <a:off x="4692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7" name="直接连接符 384046"/>
            <p:cNvSpPr/>
            <p:nvPr/>
          </p:nvSpPr>
          <p:spPr>
            <a:xfrm>
              <a:off x="4866" y="200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48" name="直接连接符 384047"/>
            <p:cNvSpPr/>
            <p:nvPr/>
          </p:nvSpPr>
          <p:spPr>
            <a:xfrm>
              <a:off x="3264" y="2002"/>
              <a:ext cx="176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049" name="文本框 384048"/>
            <p:cNvSpPr txBox="1"/>
            <p:nvPr/>
          </p:nvSpPr>
          <p:spPr>
            <a:xfrm>
              <a:off x="3984" y="175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84050" name="文本框 384049"/>
            <p:cNvSpPr txBox="1"/>
            <p:nvPr/>
          </p:nvSpPr>
          <p:spPr>
            <a:xfrm>
              <a:off x="3264" y="224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A</a:t>
              </a:r>
              <a:endParaRPr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384051" name="文本框 384050"/>
            <p:cNvSpPr txBox="1"/>
            <p:nvPr/>
          </p:nvSpPr>
          <p:spPr>
            <a:xfrm>
              <a:off x="5088" y="1954"/>
              <a:ext cx="240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384052" name="组合 384051"/>
            <p:cNvGrpSpPr/>
            <p:nvPr/>
          </p:nvGrpSpPr>
          <p:grpSpPr>
            <a:xfrm>
              <a:off x="3168" y="1906"/>
              <a:ext cx="96" cy="480"/>
              <a:chOff x="2352" y="2832"/>
              <a:chExt cx="96" cy="480"/>
            </a:xfrm>
          </p:grpSpPr>
          <p:sp>
            <p:nvSpPr>
              <p:cNvPr id="384053" name="矩形 384052"/>
              <p:cNvSpPr/>
              <p:nvPr/>
            </p:nvSpPr>
            <p:spPr>
              <a:xfrm>
                <a:off x="2352" y="2832"/>
                <a:ext cx="96" cy="480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1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54" name="直接连接符 384053"/>
              <p:cNvSpPr/>
              <p:nvPr/>
            </p:nvSpPr>
            <p:spPr>
              <a:xfrm>
                <a:off x="2448" y="2832"/>
                <a:ext cx="0" cy="48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84056" name="文本框 384055"/>
            <p:cNvSpPr txBox="1"/>
            <p:nvPr/>
          </p:nvSpPr>
          <p:spPr>
            <a:xfrm>
              <a:off x="4752" y="3700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84057" name="直接连接符 384056"/>
            <p:cNvSpPr/>
            <p:nvPr/>
          </p:nvSpPr>
          <p:spPr>
            <a:xfrm>
              <a:off x="3312" y="3652"/>
              <a:ext cx="17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84058" name="文本框 384057"/>
            <p:cNvSpPr txBox="1"/>
            <p:nvPr/>
          </p:nvSpPr>
          <p:spPr>
            <a:xfrm>
              <a:off x="3312" y="365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84059" name="直接连接符 384058"/>
            <p:cNvSpPr/>
            <p:nvPr/>
          </p:nvSpPr>
          <p:spPr>
            <a:xfrm flipV="1">
              <a:off x="5088" y="3652"/>
              <a:ext cx="0" cy="528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grpSp>
          <p:nvGrpSpPr>
            <p:cNvPr id="384061" name="组合 384060"/>
            <p:cNvGrpSpPr/>
            <p:nvPr/>
          </p:nvGrpSpPr>
          <p:grpSpPr>
            <a:xfrm>
              <a:off x="3216" y="3460"/>
              <a:ext cx="96" cy="384"/>
              <a:chOff x="2256" y="3456"/>
              <a:chExt cx="96" cy="384"/>
            </a:xfrm>
          </p:grpSpPr>
          <p:sp>
            <p:nvSpPr>
              <p:cNvPr id="384062" name="矩形 384061"/>
              <p:cNvSpPr/>
              <p:nvPr/>
            </p:nvSpPr>
            <p:spPr>
              <a:xfrm>
                <a:off x="2256" y="3456"/>
                <a:ext cx="96" cy="384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4063" name="直接连接符 384062"/>
              <p:cNvSpPr/>
              <p:nvPr/>
            </p:nvSpPr>
            <p:spPr>
              <a:xfrm>
                <a:off x="2352" y="3456"/>
                <a:ext cx="0" cy="3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aphicFrame>
          <p:nvGraphicFramePr>
            <p:cNvPr id="384064" name="对象 384063"/>
            <p:cNvGraphicFramePr/>
            <p:nvPr/>
          </p:nvGraphicFramePr>
          <p:xfrm>
            <a:off x="5239" y="2274"/>
            <a:ext cx="317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8" r:id="rId7" imgW="711200" imgH="546100" progId="Equation.DSMT4">
                    <p:embed/>
                  </p:oleObj>
                </mc:Choice>
                <mc:Fallback>
                  <p:oleObj r:id="rId7" imgW="711200" imgH="546100" progId="Equation.DSMT4">
                    <p:embed/>
                    <p:pic>
                      <p:nvPicPr>
                        <p:cNvPr id="384064" name="对象 384063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5239" y="2274"/>
                          <a:ext cx="317" cy="24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4065" name="对象 384064"/>
            <p:cNvGraphicFramePr/>
            <p:nvPr/>
          </p:nvGraphicFramePr>
          <p:xfrm>
            <a:off x="5284" y="3261"/>
            <a:ext cx="403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" r:id="rId9" imgW="876300" imgH="558800" progId="Equation.DSMT4">
                    <p:embed/>
                  </p:oleObj>
                </mc:Choice>
                <mc:Fallback>
                  <p:oleObj r:id="rId9" imgW="876300" imgH="558800" progId="Equation.DSMT4">
                    <p:embed/>
                    <p:pic>
                      <p:nvPicPr>
                        <p:cNvPr id="384065" name="对象 384064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5284" y="3261"/>
                          <a:ext cx="403" cy="25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4068" name="直接连接符 384067"/>
            <p:cNvSpPr/>
            <p:nvPr/>
          </p:nvSpPr>
          <p:spPr>
            <a:xfrm>
              <a:off x="5022" y="2009"/>
              <a:ext cx="0" cy="227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69" name="文本框 384068"/>
            <p:cNvSpPr txBox="1"/>
            <p:nvPr/>
          </p:nvSpPr>
          <p:spPr>
            <a:xfrm>
              <a:off x="5125" y="3884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84070" name="文本框 384069"/>
            <p:cNvSpPr txBox="1"/>
            <p:nvPr/>
          </p:nvSpPr>
          <p:spPr>
            <a:xfrm>
              <a:off x="5012" y="1298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84094" name="组合 384093"/>
          <p:cNvGrpSpPr/>
          <p:nvPr/>
        </p:nvGrpSpPr>
        <p:grpSpPr>
          <a:xfrm>
            <a:off x="5935663" y="523875"/>
            <a:ext cx="1439862" cy="1162050"/>
            <a:chOff x="2779" y="330"/>
            <a:chExt cx="907" cy="732"/>
          </a:xfrm>
        </p:grpSpPr>
        <p:sp>
          <p:nvSpPr>
            <p:cNvPr id="384090" name="任意多边形 384089"/>
            <p:cNvSpPr/>
            <p:nvPr/>
          </p:nvSpPr>
          <p:spPr>
            <a:xfrm rot="-8736118">
              <a:off x="3116" y="685"/>
              <a:ext cx="199" cy="374"/>
            </a:xfrm>
            <a:custGeom>
              <a:avLst/>
              <a:gdLst>
                <a:gd name="txL" fmla="*/ 0 w 21600"/>
                <a:gd name="txT" fmla="*/ 0 h 24003"/>
                <a:gd name="txR" fmla="*/ 21600 w 21600"/>
                <a:gd name="txB" fmla="*/ 24003 h 24003"/>
              </a:gdLst>
              <a:ahLst/>
              <a:cxnLst>
                <a:cxn ang="270">
                  <a:pos x="0" y="0"/>
                </a:cxn>
                <a:cxn ang="90">
                  <a:pos x="21465" y="24002"/>
                </a:cxn>
                <a:cxn ang="90">
                  <a:pos x="0" y="21600"/>
                </a:cxn>
              </a:cxnLst>
              <a:rect l="txL" t="txT" r="txR" b="txB"/>
              <a:pathLst>
                <a:path w="21600" h="24003" fill="none">
                  <a:moveTo>
                    <a:pt x="0" y="0"/>
                  </a:moveTo>
                  <a:arcTo wR="21600" hR="21600" stAng="-5400000" swAng="5783101"/>
                </a:path>
                <a:path w="21600" h="24003" stroke="0">
                  <a:moveTo>
                    <a:pt x="0" y="0"/>
                  </a:moveTo>
                  <a:arcTo wR="21600" hR="21600" stAng="-5400000" swAng="5783101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9900FF"/>
              </a:solidFill>
              <a:prstDash val="solid"/>
              <a:headEnd type="triangle" w="med" len="lg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4091" name="直接连接符 384090"/>
            <p:cNvSpPr/>
            <p:nvPr/>
          </p:nvSpPr>
          <p:spPr>
            <a:xfrm flipV="1">
              <a:off x="3356" y="445"/>
              <a:ext cx="0" cy="528"/>
            </a:xfrm>
            <a:prstGeom prst="line">
              <a:avLst/>
            </a:prstGeom>
            <a:ln w="38100" cap="flat" cmpd="sng">
              <a:solidFill>
                <a:srgbClr val="99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84092" name="文本框 384091"/>
            <p:cNvSpPr txBox="1"/>
            <p:nvPr/>
          </p:nvSpPr>
          <p:spPr>
            <a:xfrm>
              <a:off x="3051" y="330"/>
              <a:ext cx="635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R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A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84093" name="文本框 384092"/>
            <p:cNvSpPr txBox="1"/>
            <p:nvPr/>
          </p:nvSpPr>
          <p:spPr>
            <a:xfrm>
              <a:off x="2779" y="829"/>
              <a:ext cx="726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err="1">
                  <a:latin typeface="Times New Roman" panose="02020603050405020304" pitchFamily="18" charset="0"/>
                </a:rPr>
                <a:t>m</a:t>
              </a:r>
              <a:r>
                <a:rPr lang="en-US" altLang="zh-CN" i="1" baseline="-25000" err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384095" name="矩形 384094"/>
          <p:cNvSpPr/>
          <p:nvPr/>
        </p:nvSpPr>
        <p:spPr>
          <a:xfrm>
            <a:off x="2073276" y="4652963"/>
            <a:ext cx="3185487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求出该梁固定端的两个支反力</a:t>
            </a:r>
          </a:p>
        </p:txBody>
      </p:sp>
      <p:grpSp>
        <p:nvGrpSpPr>
          <p:cNvPr id="384098" name="组合 384097"/>
          <p:cNvGrpSpPr/>
          <p:nvPr/>
        </p:nvGrpSpPr>
        <p:grpSpPr>
          <a:xfrm>
            <a:off x="2279651" y="5530850"/>
            <a:ext cx="3421063" cy="922338"/>
            <a:chOff x="476" y="3484"/>
            <a:chExt cx="2155" cy="581"/>
          </a:xfrm>
        </p:grpSpPr>
        <p:graphicFrame>
          <p:nvGraphicFramePr>
            <p:cNvPr id="384096" name="对象 384095"/>
            <p:cNvGraphicFramePr/>
            <p:nvPr/>
          </p:nvGraphicFramePr>
          <p:xfrm>
            <a:off x="476" y="3529"/>
            <a:ext cx="880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0" r:id="rId11" imgW="1396365" imgH="850265" progId="Equation.DSMT4">
                    <p:embed/>
                  </p:oleObj>
                </mc:Choice>
                <mc:Fallback>
                  <p:oleObj r:id="rId11" imgW="1396365" imgH="850265" progId="Equation.DSMT4">
                    <p:embed/>
                    <p:pic>
                      <p:nvPicPr>
                        <p:cNvPr id="384096" name="对象 384095"/>
                        <p:cNvPicPr/>
                        <p:nvPr/>
                      </p:nvPicPr>
                      <p:blipFill>
                        <a:blip r:embed="rId12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6" y="3529"/>
                          <a:ext cx="880" cy="5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84097" name="对象 384096"/>
            <p:cNvGraphicFramePr/>
            <p:nvPr/>
          </p:nvGraphicFramePr>
          <p:xfrm>
            <a:off x="1655" y="3484"/>
            <a:ext cx="976" cy="5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r:id="rId13" imgW="1548765" imgH="850265" progId="Equation.DSMT4">
                    <p:embed/>
                  </p:oleObj>
                </mc:Choice>
                <mc:Fallback>
                  <p:oleObj r:id="rId13" imgW="1548765" imgH="850265" progId="Equation.DSMT4">
                    <p:embed/>
                    <p:pic>
                      <p:nvPicPr>
                        <p:cNvPr id="384097" name="对象 384096"/>
                        <p:cNvPicPr/>
                        <p:nvPr/>
                      </p:nvPicPr>
                      <p:blipFill>
                        <a:blip r:embed="rId14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655" y="3484"/>
                          <a:ext cx="976" cy="53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84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3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3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84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338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4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3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8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7" dur="500"/>
                                        <p:tgtEl>
                                          <p:spTgt spid="38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8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827" grpId="0"/>
      <p:bldP spid="333832" grpId="0"/>
      <p:bldP spid="333834" grpId="0" build="p"/>
      <p:bldP spid="333900" grpId="0"/>
      <p:bldP spid="3840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04" name="矩形 335903"/>
          <p:cNvSpPr/>
          <p:nvPr/>
        </p:nvSpPr>
        <p:spPr>
          <a:xfrm>
            <a:off x="1828801" y="2819400"/>
            <a:ext cx="184731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905" name="矩形 335904"/>
          <p:cNvSpPr/>
          <p:nvPr/>
        </p:nvSpPr>
        <p:spPr>
          <a:xfrm>
            <a:off x="1828801" y="2590800"/>
            <a:ext cx="184731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35906" name="矩形 335905"/>
          <p:cNvSpPr/>
          <p:nvPr/>
        </p:nvSpPr>
        <p:spPr>
          <a:xfrm>
            <a:off x="1828800" y="2962275"/>
            <a:ext cx="4038600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代以与其相应的多余反力偶 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en-US" altLang="zh-CN" i="1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en-US" altLang="zh-CN" i="1" baseline="-25000" err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得基本静定系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35910" name="文本框 335909"/>
          <p:cNvSpPr txBox="1"/>
          <p:nvPr/>
        </p:nvSpPr>
        <p:spPr>
          <a:xfrm>
            <a:off x="1774825" y="4267200"/>
            <a:ext cx="27432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变形相容条件为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5912" name="文本框 335911"/>
          <p:cNvSpPr txBox="1"/>
          <p:nvPr/>
        </p:nvSpPr>
        <p:spPr>
          <a:xfrm>
            <a:off x="1828800" y="5791201"/>
            <a:ext cx="38862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请同学们自行完成 ！</a:t>
            </a:r>
            <a:endParaRPr lang="zh-CN" altLang="en-US" sz="280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35913" name="矩形 335912"/>
          <p:cNvSpPr/>
          <p:nvPr/>
        </p:nvSpPr>
        <p:spPr>
          <a:xfrm>
            <a:off x="1847851" y="955675"/>
            <a:ext cx="2087563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方法二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35914" name="矩形 335913"/>
          <p:cNvSpPr/>
          <p:nvPr/>
        </p:nvSpPr>
        <p:spPr>
          <a:xfrm>
            <a:off x="1752601" y="1631950"/>
            <a:ext cx="3211135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取支座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处阻止梁转动的约束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为多余约束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35996" name="对象 335995"/>
          <p:cNvGraphicFramePr/>
          <p:nvPr/>
        </p:nvGraphicFramePr>
        <p:xfrm>
          <a:off x="2279650" y="5084763"/>
          <a:ext cx="9525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0" r:id="rId3" imgW="951865" imgH="381000" progId="Equation.DSMT4">
                  <p:embed/>
                </p:oleObj>
              </mc:Choice>
              <mc:Fallback>
                <p:oleObj r:id="rId3" imgW="951865" imgH="381000" progId="Equation.DSMT4">
                  <p:embed/>
                  <p:pic>
                    <p:nvPicPr>
                      <p:cNvPr id="335996" name="对象 33599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5084763"/>
                        <a:ext cx="9525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36000" name="组合 335999"/>
          <p:cNvGrpSpPr/>
          <p:nvPr/>
        </p:nvGrpSpPr>
        <p:grpSpPr>
          <a:xfrm>
            <a:off x="6781800" y="1447800"/>
            <a:ext cx="3505200" cy="1981200"/>
            <a:chOff x="3312" y="912"/>
            <a:chExt cx="2208" cy="1248"/>
          </a:xfrm>
        </p:grpSpPr>
        <p:sp>
          <p:nvSpPr>
            <p:cNvPr id="335878" name="直接连接符 335877"/>
            <p:cNvSpPr/>
            <p:nvPr/>
          </p:nvSpPr>
          <p:spPr>
            <a:xfrm>
              <a:off x="3408" y="1440"/>
              <a:ext cx="177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879" name="直接连接符 335878"/>
            <p:cNvSpPr/>
            <p:nvPr/>
          </p:nvSpPr>
          <p:spPr>
            <a:xfrm>
              <a:off x="3552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0" name="直接连接符 335879"/>
            <p:cNvSpPr/>
            <p:nvPr/>
          </p:nvSpPr>
          <p:spPr>
            <a:xfrm>
              <a:off x="3744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1" name="直接连接符 335880"/>
            <p:cNvSpPr/>
            <p:nvPr/>
          </p:nvSpPr>
          <p:spPr>
            <a:xfrm>
              <a:off x="3936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2" name="直接连接符 335881"/>
            <p:cNvSpPr/>
            <p:nvPr/>
          </p:nvSpPr>
          <p:spPr>
            <a:xfrm>
              <a:off x="4128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3" name="直接连接符 335882"/>
            <p:cNvSpPr/>
            <p:nvPr/>
          </p:nvSpPr>
          <p:spPr>
            <a:xfrm>
              <a:off x="4320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4" name="直接连接符 335883"/>
            <p:cNvSpPr/>
            <p:nvPr/>
          </p:nvSpPr>
          <p:spPr>
            <a:xfrm>
              <a:off x="4512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5" name="直接连接符 335884"/>
            <p:cNvSpPr/>
            <p:nvPr/>
          </p:nvSpPr>
          <p:spPr>
            <a:xfrm>
              <a:off x="4704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6" name="直接连接符 335885"/>
            <p:cNvSpPr/>
            <p:nvPr/>
          </p:nvSpPr>
          <p:spPr>
            <a:xfrm>
              <a:off x="4896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7" name="直接连接符 335886"/>
            <p:cNvSpPr/>
            <p:nvPr/>
          </p:nvSpPr>
          <p:spPr>
            <a:xfrm>
              <a:off x="5136" y="120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888" name="直接连接符 335887"/>
            <p:cNvSpPr/>
            <p:nvPr/>
          </p:nvSpPr>
          <p:spPr>
            <a:xfrm>
              <a:off x="3408" y="1200"/>
              <a:ext cx="17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35889" name="组合 335888"/>
            <p:cNvGrpSpPr/>
            <p:nvPr/>
          </p:nvGrpSpPr>
          <p:grpSpPr>
            <a:xfrm>
              <a:off x="3408" y="1824"/>
              <a:ext cx="1728" cy="336"/>
              <a:chOff x="3408" y="1344"/>
              <a:chExt cx="1728" cy="336"/>
            </a:xfrm>
          </p:grpSpPr>
          <p:sp>
            <p:nvSpPr>
              <p:cNvPr id="335890" name="直接连接符 335889"/>
              <p:cNvSpPr/>
              <p:nvPr/>
            </p:nvSpPr>
            <p:spPr>
              <a:xfrm>
                <a:off x="3408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891" name="直接连接符 335890"/>
              <p:cNvSpPr/>
              <p:nvPr/>
            </p:nvSpPr>
            <p:spPr>
              <a:xfrm>
                <a:off x="5136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892" name="直接连接符 335891"/>
              <p:cNvSpPr/>
              <p:nvPr/>
            </p:nvSpPr>
            <p:spPr>
              <a:xfrm>
                <a:off x="3408" y="1536"/>
                <a:ext cx="172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sp>
          <p:nvSpPr>
            <p:cNvPr id="335893" name="文本框 335892"/>
            <p:cNvSpPr txBox="1"/>
            <p:nvPr/>
          </p:nvSpPr>
          <p:spPr>
            <a:xfrm>
              <a:off x="3408" y="1488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5894" name="文本框 335893"/>
            <p:cNvSpPr txBox="1"/>
            <p:nvPr/>
          </p:nvSpPr>
          <p:spPr>
            <a:xfrm>
              <a:off x="5232" y="1296"/>
              <a:ext cx="288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35895" name="文本框 335894"/>
            <p:cNvSpPr txBox="1"/>
            <p:nvPr/>
          </p:nvSpPr>
          <p:spPr>
            <a:xfrm>
              <a:off x="4176" y="91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grpSp>
          <p:nvGrpSpPr>
            <p:cNvPr id="335897" name="组合 335896"/>
            <p:cNvGrpSpPr/>
            <p:nvPr/>
          </p:nvGrpSpPr>
          <p:grpSpPr>
            <a:xfrm>
              <a:off x="3312" y="1104"/>
              <a:ext cx="96" cy="528"/>
              <a:chOff x="2544" y="1344"/>
              <a:chExt cx="96" cy="528"/>
            </a:xfrm>
          </p:grpSpPr>
          <p:sp>
            <p:nvSpPr>
              <p:cNvPr id="335898" name="矩形 335897"/>
              <p:cNvSpPr/>
              <p:nvPr/>
            </p:nvSpPr>
            <p:spPr>
              <a:xfrm>
                <a:off x="2544" y="1344"/>
                <a:ext cx="96" cy="528"/>
              </a:xfrm>
              <a:prstGeom prst="rect">
                <a:avLst/>
              </a:prstGeom>
              <a:pattFill prst="dkUpDiag">
                <a:fgClr>
                  <a:srgbClr val="FFFFCC"/>
                </a:fgClr>
                <a:bgClr>
                  <a:schemeClr val="tx2"/>
                </a:bgClr>
              </a:pattFill>
              <a:ln w="9525">
                <a:noFill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899" name="直接连接符 335898"/>
              <p:cNvSpPr/>
              <p:nvPr/>
            </p:nvSpPr>
            <p:spPr>
              <a:xfrm>
                <a:off x="2640" y="1344"/>
                <a:ext cx="0" cy="528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35945" name="组合 335944"/>
            <p:cNvGrpSpPr/>
            <p:nvPr/>
          </p:nvGrpSpPr>
          <p:grpSpPr>
            <a:xfrm>
              <a:off x="4967" y="1377"/>
              <a:ext cx="363" cy="375"/>
              <a:chOff x="3606" y="787"/>
              <a:chExt cx="363" cy="375"/>
            </a:xfrm>
          </p:grpSpPr>
          <p:sp>
            <p:nvSpPr>
              <p:cNvPr id="335946" name="直接连接符 335945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47" name="直接连接符 335946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48" name="直接连接符 335947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49" name="直接连接符 335948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0" name="直接连接符 335949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1" name="直接连接符 335950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2" name="直接连接符 335951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3" name="直接连接符 335952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4" name="直接连接符 335953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5" name="直接连接符 335954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6" name="直接连接符 335955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7" name="直接连接符 335956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8" name="直接连接符 335957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59" name="直接连接符 335958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60" name="椭圆 335959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61" name="椭圆 335960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62" name="椭圆 335961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5998" name="文本框 335997"/>
            <p:cNvSpPr txBox="1"/>
            <p:nvPr/>
          </p:nvSpPr>
          <p:spPr>
            <a:xfrm>
              <a:off x="4241" y="1819"/>
              <a:ext cx="453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l</a:t>
              </a:r>
            </a:p>
          </p:txBody>
        </p:sp>
      </p:grpSp>
      <p:grpSp>
        <p:nvGrpSpPr>
          <p:cNvPr id="336001" name="组合 336000"/>
          <p:cNvGrpSpPr/>
          <p:nvPr/>
        </p:nvGrpSpPr>
        <p:grpSpPr>
          <a:xfrm>
            <a:off x="6167438" y="3895725"/>
            <a:ext cx="4176712" cy="1951038"/>
            <a:chOff x="2925" y="2454"/>
            <a:chExt cx="2631" cy="1229"/>
          </a:xfrm>
        </p:grpSpPr>
        <p:sp>
          <p:nvSpPr>
            <p:cNvPr id="335908" name="任意多边形 335907"/>
            <p:cNvSpPr/>
            <p:nvPr/>
          </p:nvSpPr>
          <p:spPr>
            <a:xfrm rot="-2314811" flipH="1">
              <a:off x="3192" y="2736"/>
              <a:ext cx="240" cy="288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5918" name="直接连接符 335917"/>
            <p:cNvSpPr/>
            <p:nvPr/>
          </p:nvSpPr>
          <p:spPr>
            <a:xfrm>
              <a:off x="3444" y="2963"/>
              <a:ext cx="177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5919" name="直接连接符 335918"/>
            <p:cNvSpPr/>
            <p:nvPr/>
          </p:nvSpPr>
          <p:spPr>
            <a:xfrm>
              <a:off x="3588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0" name="直接连接符 335919"/>
            <p:cNvSpPr/>
            <p:nvPr/>
          </p:nvSpPr>
          <p:spPr>
            <a:xfrm>
              <a:off x="3780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1" name="直接连接符 335920"/>
            <p:cNvSpPr/>
            <p:nvPr/>
          </p:nvSpPr>
          <p:spPr>
            <a:xfrm>
              <a:off x="3972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2" name="直接连接符 335921"/>
            <p:cNvSpPr/>
            <p:nvPr/>
          </p:nvSpPr>
          <p:spPr>
            <a:xfrm>
              <a:off x="4164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3" name="直接连接符 335922"/>
            <p:cNvSpPr/>
            <p:nvPr/>
          </p:nvSpPr>
          <p:spPr>
            <a:xfrm>
              <a:off x="4356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4" name="直接连接符 335923"/>
            <p:cNvSpPr/>
            <p:nvPr/>
          </p:nvSpPr>
          <p:spPr>
            <a:xfrm>
              <a:off x="4548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5" name="直接连接符 335924"/>
            <p:cNvSpPr/>
            <p:nvPr/>
          </p:nvSpPr>
          <p:spPr>
            <a:xfrm>
              <a:off x="4740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6" name="直接连接符 335925"/>
            <p:cNvSpPr/>
            <p:nvPr/>
          </p:nvSpPr>
          <p:spPr>
            <a:xfrm>
              <a:off x="4932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7" name="直接连接符 335926"/>
            <p:cNvSpPr/>
            <p:nvPr/>
          </p:nvSpPr>
          <p:spPr>
            <a:xfrm>
              <a:off x="5172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5928" name="直接连接符 335927"/>
            <p:cNvSpPr/>
            <p:nvPr/>
          </p:nvSpPr>
          <p:spPr>
            <a:xfrm>
              <a:off x="3444" y="2723"/>
              <a:ext cx="17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35929" name="组合 335928"/>
            <p:cNvGrpSpPr/>
            <p:nvPr/>
          </p:nvGrpSpPr>
          <p:grpSpPr>
            <a:xfrm>
              <a:off x="3444" y="3347"/>
              <a:ext cx="1728" cy="336"/>
              <a:chOff x="3408" y="1344"/>
              <a:chExt cx="1728" cy="336"/>
            </a:xfrm>
          </p:grpSpPr>
          <p:sp>
            <p:nvSpPr>
              <p:cNvPr id="335930" name="直接连接符 335929"/>
              <p:cNvSpPr/>
              <p:nvPr/>
            </p:nvSpPr>
            <p:spPr>
              <a:xfrm>
                <a:off x="3408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31" name="直接连接符 335930"/>
              <p:cNvSpPr/>
              <p:nvPr/>
            </p:nvSpPr>
            <p:spPr>
              <a:xfrm>
                <a:off x="5136" y="1344"/>
                <a:ext cx="0" cy="33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32" name="直接连接符 335931"/>
              <p:cNvSpPr/>
              <p:nvPr/>
            </p:nvSpPr>
            <p:spPr>
              <a:xfrm>
                <a:off x="3408" y="1536"/>
                <a:ext cx="172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sp>
          <p:nvSpPr>
            <p:cNvPr id="335933" name="文本框 335932"/>
            <p:cNvSpPr txBox="1"/>
            <p:nvPr/>
          </p:nvSpPr>
          <p:spPr>
            <a:xfrm>
              <a:off x="3540" y="2915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35934" name="文本框 335933"/>
            <p:cNvSpPr txBox="1"/>
            <p:nvPr/>
          </p:nvSpPr>
          <p:spPr>
            <a:xfrm>
              <a:off x="5268" y="2819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35935" name="文本框 335934"/>
            <p:cNvSpPr txBox="1"/>
            <p:nvPr/>
          </p:nvSpPr>
          <p:spPr>
            <a:xfrm>
              <a:off x="4212" y="2454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335940" name="直接连接符 335939"/>
            <p:cNvSpPr/>
            <p:nvPr/>
          </p:nvSpPr>
          <p:spPr>
            <a:xfrm>
              <a:off x="3444" y="2723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pSp>
          <p:nvGrpSpPr>
            <p:cNvPr id="335963" name="组合 335962"/>
            <p:cNvGrpSpPr/>
            <p:nvPr/>
          </p:nvGrpSpPr>
          <p:grpSpPr>
            <a:xfrm>
              <a:off x="3243" y="2931"/>
              <a:ext cx="363" cy="371"/>
              <a:chOff x="3061" y="711"/>
              <a:chExt cx="363" cy="371"/>
            </a:xfrm>
          </p:grpSpPr>
          <p:sp>
            <p:nvSpPr>
              <p:cNvPr id="335964" name="椭圆 335963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65" name="直接连接符 335964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66" name="直接连接符 335965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67" name="直接连接符 335966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68" name="直接连接符 335967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69" name="直接连接符 335968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0" name="直接连接符 335969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1" name="直接连接符 335970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2" name="直接连接符 335971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3" name="直接连接符 335972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4" name="直接连接符 335973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5" name="直接连接符 335974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6" name="直接连接符 335975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77" name="直接连接符 335976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35978" name="组合 335977"/>
            <p:cNvGrpSpPr/>
            <p:nvPr/>
          </p:nvGrpSpPr>
          <p:grpSpPr>
            <a:xfrm>
              <a:off x="5012" y="2931"/>
              <a:ext cx="363" cy="375"/>
              <a:chOff x="3606" y="787"/>
              <a:chExt cx="363" cy="375"/>
            </a:xfrm>
          </p:grpSpPr>
          <p:sp>
            <p:nvSpPr>
              <p:cNvPr id="335979" name="直接连接符 335978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0" name="直接连接符 335979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1" name="直接连接符 335980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2" name="直接连接符 335981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3" name="直接连接符 335982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4" name="直接连接符 335983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5" name="直接连接符 335984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6" name="直接连接符 335985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7" name="直接连接符 335986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8" name="直接连接符 335987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89" name="直接连接符 335988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90" name="直接连接符 335989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91" name="直接连接符 335990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92" name="直接连接符 335991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5993" name="椭圆 335992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94" name="椭圆 335993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5995" name="椭圆 335994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5997" name="文本框 335996"/>
            <p:cNvSpPr txBox="1"/>
            <p:nvPr/>
          </p:nvSpPr>
          <p:spPr>
            <a:xfrm>
              <a:off x="4241" y="3316"/>
              <a:ext cx="453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l</a:t>
              </a:r>
            </a:p>
          </p:txBody>
        </p:sp>
        <p:sp>
          <p:nvSpPr>
            <p:cNvPr id="335999" name="文本框 335998"/>
            <p:cNvSpPr txBox="1"/>
            <p:nvPr/>
          </p:nvSpPr>
          <p:spPr>
            <a:xfrm>
              <a:off x="2925" y="2552"/>
              <a:ext cx="726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 err="1">
                  <a:latin typeface="Times New Roman" panose="02020603050405020304" pitchFamily="18" charset="0"/>
                </a:rPr>
                <a:t>m</a:t>
              </a:r>
              <a:r>
                <a:rPr lang="en-US" altLang="zh-CN" i="1" baseline="-25000" err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36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5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5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36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35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35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359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906" grpId="0"/>
      <p:bldP spid="335910" grpId="0"/>
      <p:bldP spid="335912" grpId="0" build="p"/>
      <p:bldP spid="335913" grpId="0"/>
      <p:bldP spid="3359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2041" y="1052830"/>
            <a:ext cx="6248827" cy="147732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请思考：</a:t>
            </a:r>
            <a:r>
              <a:rPr lang="en-US" altLang="zh-CN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静不定问题的弯曲变形，怎么结合能量法来求解；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sym typeface="+mn-ea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关键的内力怎么求</a:t>
            </a:r>
            <a:r>
              <a:rPr lang="en-US" altLang="zh-CN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?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边界条件如何分清楚？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sym typeface="+mn-ea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sym typeface="+mn-ea"/>
              </a:rPr>
              <a:t>如果是曲杆（平面刚架）一类的问题，转折处的边界如何？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文本框 173058"/>
          <p:cNvSpPr txBox="1"/>
          <p:nvPr/>
        </p:nvSpPr>
        <p:spPr>
          <a:xfrm>
            <a:off x="1866900" y="836613"/>
            <a:ext cx="35814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画内力图确定危险截面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3060" name="文本框 173059"/>
          <p:cNvSpPr txBox="1"/>
          <p:nvPr/>
        </p:nvSpPr>
        <p:spPr>
          <a:xfrm>
            <a:off x="2286000" y="5486400"/>
            <a:ext cx="3665538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固定端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截面为危险截面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73061" name="组合 173060"/>
          <p:cNvGrpSpPr/>
          <p:nvPr/>
        </p:nvGrpSpPr>
        <p:grpSpPr>
          <a:xfrm>
            <a:off x="6705600" y="1720850"/>
            <a:ext cx="3352800" cy="1828800"/>
            <a:chOff x="432" y="2256"/>
            <a:chExt cx="2112" cy="1152"/>
          </a:xfrm>
        </p:grpSpPr>
        <p:grpSp>
          <p:nvGrpSpPr>
            <p:cNvPr id="173062" name="组合 173061"/>
            <p:cNvGrpSpPr/>
            <p:nvPr/>
          </p:nvGrpSpPr>
          <p:grpSpPr>
            <a:xfrm>
              <a:off x="432" y="2256"/>
              <a:ext cx="1680" cy="1152"/>
              <a:chOff x="240" y="2160"/>
              <a:chExt cx="1680" cy="1152"/>
            </a:xfrm>
          </p:grpSpPr>
          <p:sp>
            <p:nvSpPr>
              <p:cNvPr id="173063" name="立方体 173062"/>
              <p:cNvSpPr/>
              <p:nvPr/>
            </p:nvSpPr>
            <p:spPr>
              <a:xfrm>
                <a:off x="240" y="2160"/>
                <a:ext cx="624" cy="1152"/>
              </a:xfrm>
              <a:prstGeom prst="cube">
                <a:avLst>
                  <a:gd name="adj" fmla="val 50000"/>
                </a:avLst>
              </a:prstGeom>
              <a:solidFill>
                <a:srgbClr val="006666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064" name="文本框 173063"/>
              <p:cNvSpPr txBox="1"/>
              <p:nvPr/>
            </p:nvSpPr>
            <p:spPr>
              <a:xfrm>
                <a:off x="528" y="2976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065" name="圆柱形 173064"/>
              <p:cNvSpPr/>
              <p:nvPr/>
            </p:nvSpPr>
            <p:spPr>
              <a:xfrm rot="5416194">
                <a:off x="1056" y="2160"/>
                <a:ext cx="480" cy="1248"/>
              </a:xfrm>
              <a:prstGeom prst="can">
                <a:avLst>
                  <a:gd name="adj" fmla="val 50000"/>
                </a:avLst>
              </a:prstGeom>
              <a:solidFill>
                <a:srgbClr val="CCFFCC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066" name="直接连接符 173065"/>
            <p:cNvSpPr/>
            <p:nvPr/>
          </p:nvSpPr>
          <p:spPr>
            <a:xfrm>
              <a:off x="2016" y="2880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73067" name="直接连接符 173066"/>
            <p:cNvSpPr/>
            <p:nvPr/>
          </p:nvSpPr>
          <p:spPr>
            <a:xfrm flipH="1">
              <a:off x="1872" y="2784"/>
              <a:ext cx="24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3068" name="组合 173067"/>
          <p:cNvGrpSpPr/>
          <p:nvPr/>
        </p:nvGrpSpPr>
        <p:grpSpPr>
          <a:xfrm>
            <a:off x="2133600" y="1720850"/>
            <a:ext cx="3352800" cy="2046288"/>
            <a:chOff x="384" y="144"/>
            <a:chExt cx="2112" cy="1289"/>
          </a:xfrm>
        </p:grpSpPr>
        <p:grpSp>
          <p:nvGrpSpPr>
            <p:cNvPr id="173069" name="组合 173068"/>
            <p:cNvGrpSpPr/>
            <p:nvPr/>
          </p:nvGrpSpPr>
          <p:grpSpPr>
            <a:xfrm>
              <a:off x="384" y="144"/>
              <a:ext cx="1680" cy="1152"/>
              <a:chOff x="240" y="2160"/>
              <a:chExt cx="1680" cy="1152"/>
            </a:xfrm>
          </p:grpSpPr>
          <p:sp>
            <p:nvSpPr>
              <p:cNvPr id="173070" name="立方体 173069"/>
              <p:cNvSpPr/>
              <p:nvPr/>
            </p:nvSpPr>
            <p:spPr>
              <a:xfrm>
                <a:off x="240" y="2160"/>
                <a:ext cx="624" cy="1152"/>
              </a:xfrm>
              <a:prstGeom prst="cube">
                <a:avLst>
                  <a:gd name="adj" fmla="val 50000"/>
                </a:avLst>
              </a:prstGeom>
              <a:solidFill>
                <a:srgbClr val="006666"/>
              </a:solidFill>
              <a:ln w="2857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071" name="文本框 173070"/>
              <p:cNvSpPr txBox="1"/>
              <p:nvPr/>
            </p:nvSpPr>
            <p:spPr>
              <a:xfrm>
                <a:off x="528" y="2976"/>
                <a:ext cx="28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072" name="圆柱形 173071"/>
              <p:cNvSpPr/>
              <p:nvPr/>
            </p:nvSpPr>
            <p:spPr>
              <a:xfrm rot="5416194">
                <a:off x="1056" y="2160"/>
                <a:ext cx="480" cy="1248"/>
              </a:xfrm>
              <a:prstGeom prst="can">
                <a:avLst>
                  <a:gd name="adj" fmla="val 50000"/>
                </a:avLst>
              </a:prstGeom>
              <a:solidFill>
                <a:srgbClr val="CCFFCC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73073" name="直接连接符 173072"/>
            <p:cNvSpPr/>
            <p:nvPr/>
          </p:nvSpPr>
          <p:spPr>
            <a:xfrm>
              <a:off x="1968" y="768"/>
              <a:ext cx="52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sm" len="lg"/>
            </a:ln>
          </p:spPr>
        </p:sp>
        <p:sp>
          <p:nvSpPr>
            <p:cNvPr id="173074" name="直接连接符 173073"/>
            <p:cNvSpPr/>
            <p:nvPr/>
          </p:nvSpPr>
          <p:spPr>
            <a:xfrm flipH="1">
              <a:off x="1824" y="672"/>
              <a:ext cx="24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73075" name="组合 173074"/>
            <p:cNvGrpSpPr/>
            <p:nvPr/>
          </p:nvGrpSpPr>
          <p:grpSpPr>
            <a:xfrm>
              <a:off x="1968" y="768"/>
              <a:ext cx="240" cy="665"/>
              <a:chOff x="1824" y="2784"/>
              <a:chExt cx="240" cy="665"/>
            </a:xfrm>
          </p:grpSpPr>
          <p:sp>
            <p:nvSpPr>
              <p:cNvPr id="173076" name="直接连接符 173075"/>
              <p:cNvSpPr/>
              <p:nvPr/>
            </p:nvSpPr>
            <p:spPr>
              <a:xfrm>
                <a:off x="1824" y="2784"/>
                <a:ext cx="0" cy="576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3077" name="文本框 173076"/>
              <p:cNvSpPr txBox="1"/>
              <p:nvPr/>
            </p:nvSpPr>
            <p:spPr>
              <a:xfrm>
                <a:off x="1824" y="3216"/>
                <a:ext cx="240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F</a:t>
                </a:r>
                <a:endParaRPr lang="en-US" altLang="zh-CN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73078" name="组合 173077"/>
          <p:cNvGrpSpPr/>
          <p:nvPr/>
        </p:nvGrpSpPr>
        <p:grpSpPr>
          <a:xfrm>
            <a:off x="8610600" y="1797050"/>
            <a:ext cx="609600" cy="914400"/>
            <a:chOff x="1440" y="2208"/>
            <a:chExt cx="384" cy="576"/>
          </a:xfrm>
        </p:grpSpPr>
        <p:grpSp>
          <p:nvGrpSpPr>
            <p:cNvPr id="173079" name="组合 173078"/>
            <p:cNvGrpSpPr/>
            <p:nvPr/>
          </p:nvGrpSpPr>
          <p:grpSpPr>
            <a:xfrm>
              <a:off x="1632" y="2448"/>
              <a:ext cx="192" cy="336"/>
              <a:chOff x="4560" y="2592"/>
              <a:chExt cx="96" cy="288"/>
            </a:xfrm>
          </p:grpSpPr>
          <p:sp>
            <p:nvSpPr>
              <p:cNvPr id="173080" name="任意多边形 173079"/>
              <p:cNvSpPr/>
              <p:nvPr/>
            </p:nvSpPr>
            <p:spPr>
              <a:xfrm flipH="1">
                <a:off x="4560" y="2640"/>
                <a:ext cx="48" cy="2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081" name="直接连接符 173080"/>
              <p:cNvSpPr/>
              <p:nvPr/>
            </p:nvSpPr>
            <p:spPr>
              <a:xfrm flipV="1">
                <a:off x="4608" y="2592"/>
                <a:ext cx="48" cy="48"/>
              </a:xfrm>
              <a:prstGeom prst="line">
                <a:avLst/>
              </a:prstGeom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triangle" w="med" len="med"/>
              </a:ln>
            </p:spPr>
          </p:sp>
        </p:grpSp>
        <p:sp>
          <p:nvSpPr>
            <p:cNvPr id="173082" name="文本框 173081"/>
            <p:cNvSpPr txBox="1"/>
            <p:nvPr/>
          </p:nvSpPr>
          <p:spPr>
            <a:xfrm>
              <a:off x="1440" y="2208"/>
              <a:ext cx="336" cy="327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800" i="1">
                  <a:solidFill>
                    <a:srgbClr val="FF0000"/>
                  </a:solidFill>
                  <a:latin typeface="Times New Roman" panose="02020603050405020304" pitchFamily="18" charset="0"/>
                </a:rPr>
                <a:t>m</a:t>
              </a:r>
              <a:endParaRPr lang="en-US" altLang="zh-CN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3110" name="组合 173109"/>
          <p:cNvGrpSpPr/>
          <p:nvPr/>
        </p:nvGrpSpPr>
        <p:grpSpPr>
          <a:xfrm flipV="1">
            <a:off x="2514600" y="4183063"/>
            <a:ext cx="2209800" cy="685800"/>
            <a:chOff x="624" y="1690"/>
            <a:chExt cx="1392" cy="432"/>
          </a:xfrm>
        </p:grpSpPr>
        <p:sp>
          <p:nvSpPr>
            <p:cNvPr id="173084" name="直接连接符 173083"/>
            <p:cNvSpPr/>
            <p:nvPr/>
          </p:nvSpPr>
          <p:spPr>
            <a:xfrm flipV="1">
              <a:off x="912" y="2122"/>
              <a:ext cx="110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85" name="直接连接符 173084"/>
            <p:cNvSpPr/>
            <p:nvPr/>
          </p:nvSpPr>
          <p:spPr>
            <a:xfrm flipV="1">
              <a:off x="912" y="1690"/>
              <a:ext cx="0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86" name="直接连接符 173085"/>
            <p:cNvSpPr/>
            <p:nvPr/>
          </p:nvSpPr>
          <p:spPr>
            <a:xfrm>
              <a:off x="912" y="1690"/>
              <a:ext cx="1104" cy="432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87" name="直接连接符 173086"/>
            <p:cNvSpPr/>
            <p:nvPr/>
          </p:nvSpPr>
          <p:spPr>
            <a:xfrm flipV="1">
              <a:off x="1056" y="1738"/>
              <a:ext cx="0" cy="38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88" name="直接连接符 173087"/>
            <p:cNvSpPr/>
            <p:nvPr/>
          </p:nvSpPr>
          <p:spPr>
            <a:xfrm flipV="1">
              <a:off x="1200" y="1786"/>
              <a:ext cx="0" cy="336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89" name="直接连接符 173088"/>
            <p:cNvSpPr/>
            <p:nvPr/>
          </p:nvSpPr>
          <p:spPr>
            <a:xfrm flipV="1">
              <a:off x="1392" y="1882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090" name="直接连接符 173089"/>
            <p:cNvSpPr/>
            <p:nvPr/>
          </p:nvSpPr>
          <p:spPr>
            <a:xfrm flipV="1">
              <a:off x="1584" y="1978"/>
              <a:ext cx="0" cy="144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173091" name="组合 173090"/>
            <p:cNvGrpSpPr/>
            <p:nvPr/>
          </p:nvGrpSpPr>
          <p:grpSpPr>
            <a:xfrm flipV="1">
              <a:off x="1200" y="1930"/>
              <a:ext cx="192" cy="144"/>
              <a:chOff x="1200" y="1680"/>
              <a:chExt cx="192" cy="144"/>
            </a:xfrm>
          </p:grpSpPr>
          <p:sp>
            <p:nvSpPr>
              <p:cNvPr id="173092" name="椭圆 173091"/>
              <p:cNvSpPr/>
              <p:nvPr/>
            </p:nvSpPr>
            <p:spPr>
              <a:xfrm>
                <a:off x="1200" y="1680"/>
                <a:ext cx="192" cy="14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093" name="直接连接符 173092"/>
              <p:cNvSpPr/>
              <p:nvPr/>
            </p:nvSpPr>
            <p:spPr>
              <a:xfrm>
                <a:off x="1248" y="1776"/>
                <a:ext cx="96" cy="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73094" name="文本框 173093"/>
            <p:cNvSpPr txBox="1"/>
            <p:nvPr/>
          </p:nvSpPr>
          <p:spPr>
            <a:xfrm>
              <a:off x="624" y="1889"/>
              <a:ext cx="33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rot="10800000">
              <a:spAutoFit/>
            </a:bodyPr>
            <a:lstStyle/>
            <a:p>
              <a:pPr algn="l">
                <a:spcBef>
                  <a:spcPct val="50000"/>
                </a:spcBef>
              </a:pPr>
              <a:endParaRPr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173095" name="组合 173094"/>
          <p:cNvGrpSpPr/>
          <p:nvPr/>
        </p:nvGrpSpPr>
        <p:grpSpPr>
          <a:xfrm>
            <a:off x="7543800" y="4311651"/>
            <a:ext cx="1676400" cy="777875"/>
            <a:chOff x="3792" y="1632"/>
            <a:chExt cx="1056" cy="490"/>
          </a:xfrm>
        </p:grpSpPr>
        <p:grpSp>
          <p:nvGrpSpPr>
            <p:cNvPr id="173096" name="组合 173095"/>
            <p:cNvGrpSpPr/>
            <p:nvPr/>
          </p:nvGrpSpPr>
          <p:grpSpPr>
            <a:xfrm>
              <a:off x="4272" y="1680"/>
              <a:ext cx="192" cy="144"/>
              <a:chOff x="1200" y="1680"/>
              <a:chExt cx="192" cy="144"/>
            </a:xfrm>
          </p:grpSpPr>
          <p:sp>
            <p:nvSpPr>
              <p:cNvPr id="173097" name="椭圆 173096"/>
              <p:cNvSpPr/>
              <p:nvPr/>
            </p:nvSpPr>
            <p:spPr>
              <a:xfrm>
                <a:off x="1200" y="1680"/>
                <a:ext cx="192" cy="144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endParaRPr dirty="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3098" name="直接连接符 173097"/>
              <p:cNvSpPr/>
              <p:nvPr/>
            </p:nvSpPr>
            <p:spPr>
              <a:xfrm>
                <a:off x="1248" y="1776"/>
                <a:ext cx="96" cy="0"/>
              </a:xfrm>
              <a:prstGeom prst="line">
                <a:avLst/>
              </a:prstGeom>
              <a:ln w="38100" cap="flat" cmpd="sng">
                <a:solidFill>
                  <a:schemeClr val="bg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173099" name="直接连接符 173098"/>
            <p:cNvSpPr/>
            <p:nvPr/>
          </p:nvSpPr>
          <p:spPr>
            <a:xfrm>
              <a:off x="3792" y="1632"/>
              <a:ext cx="105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0" name="直接连接符 173099"/>
            <p:cNvSpPr/>
            <p:nvPr/>
          </p:nvSpPr>
          <p:spPr>
            <a:xfrm>
              <a:off x="3792" y="1872"/>
              <a:ext cx="1056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1" name="直接连接符 173100"/>
            <p:cNvSpPr/>
            <p:nvPr/>
          </p:nvSpPr>
          <p:spPr>
            <a:xfrm>
              <a:off x="3792" y="16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2" name="直接连接符 173101"/>
            <p:cNvSpPr/>
            <p:nvPr/>
          </p:nvSpPr>
          <p:spPr>
            <a:xfrm>
              <a:off x="4848" y="1632"/>
              <a:ext cx="0" cy="24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3" name="直接连接符 173102"/>
            <p:cNvSpPr/>
            <p:nvPr/>
          </p:nvSpPr>
          <p:spPr>
            <a:xfrm>
              <a:off x="3984" y="1632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4" name="直接连接符 173103"/>
            <p:cNvSpPr/>
            <p:nvPr/>
          </p:nvSpPr>
          <p:spPr>
            <a:xfrm>
              <a:off x="4176" y="1632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5" name="直接连接符 173104"/>
            <p:cNvSpPr/>
            <p:nvPr/>
          </p:nvSpPr>
          <p:spPr>
            <a:xfrm>
              <a:off x="4512" y="1632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6" name="直接连接符 173105"/>
            <p:cNvSpPr/>
            <p:nvPr/>
          </p:nvSpPr>
          <p:spPr>
            <a:xfrm>
              <a:off x="4704" y="1632"/>
              <a:ext cx="0" cy="2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3107" name="文本框 173106"/>
            <p:cNvSpPr txBox="1"/>
            <p:nvPr/>
          </p:nvSpPr>
          <p:spPr>
            <a:xfrm>
              <a:off x="4176" y="1872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m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</p:grpSp>
      <p:sp>
        <p:nvSpPr>
          <p:cNvPr id="173108" name="直接连接符 173107"/>
          <p:cNvSpPr/>
          <p:nvPr/>
        </p:nvSpPr>
        <p:spPr>
          <a:xfrm>
            <a:off x="3048000" y="2711450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</p:sp>
      <p:sp>
        <p:nvSpPr>
          <p:cNvPr id="173109" name="直接连接符 173108"/>
          <p:cNvSpPr/>
          <p:nvPr/>
        </p:nvSpPr>
        <p:spPr>
          <a:xfrm>
            <a:off x="7543800" y="2711450"/>
            <a:ext cx="1600200" cy="0"/>
          </a:xfrm>
          <a:prstGeom prst="line">
            <a:avLst/>
          </a:prstGeom>
          <a:ln w="9525" cap="flat" cmpd="sng">
            <a:solidFill>
              <a:schemeClr val="tx1"/>
            </a:solidFill>
            <a:prstDash val="lgDashDot"/>
            <a:headEnd type="none" w="med" len="med"/>
            <a:tailEnd type="none" w="med" len="med"/>
          </a:ln>
        </p:spPr>
      </p:sp>
      <p:sp>
        <p:nvSpPr>
          <p:cNvPr id="173111" name="文本框 173110"/>
          <p:cNvSpPr txBox="1"/>
          <p:nvPr/>
        </p:nvSpPr>
        <p:spPr>
          <a:xfrm>
            <a:off x="2470150" y="4832351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Fl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73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3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73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3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900" name="文本框 336899"/>
          <p:cNvSpPr txBox="1"/>
          <p:nvPr/>
        </p:nvSpPr>
        <p:spPr>
          <a:xfrm>
            <a:off x="1992314" y="1196975"/>
            <a:ext cx="7920037" cy="7571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4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例题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18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图示为下端固定的刚架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在其轴线平面内受集中力 </a:t>
            </a:r>
          </a:p>
          <a:p>
            <a:pPr>
              <a:spcBef>
                <a:spcPct val="4000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和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作用，作此刚架的弯矩图和轴力图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.</a:t>
            </a:r>
          </a:p>
        </p:txBody>
      </p:sp>
      <p:grpSp>
        <p:nvGrpSpPr>
          <p:cNvPr id="336901" name="组合 336900"/>
          <p:cNvGrpSpPr/>
          <p:nvPr/>
        </p:nvGrpSpPr>
        <p:grpSpPr>
          <a:xfrm>
            <a:off x="7497763" y="1844676"/>
            <a:ext cx="3422650" cy="3267075"/>
            <a:chOff x="3899" y="1645"/>
            <a:chExt cx="2156" cy="2058"/>
          </a:xfrm>
        </p:grpSpPr>
        <p:sp>
          <p:nvSpPr>
            <p:cNvPr id="336902" name="文本框 336901"/>
            <p:cNvSpPr txBox="1"/>
            <p:nvPr/>
          </p:nvSpPr>
          <p:spPr>
            <a:xfrm>
              <a:off x="4762" y="1693"/>
              <a:ext cx="40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03" name="文本框 336902"/>
            <p:cNvSpPr txBox="1"/>
            <p:nvPr/>
          </p:nvSpPr>
          <p:spPr>
            <a:xfrm rot="-5474741">
              <a:off x="3777" y="2603"/>
              <a:ext cx="49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336904" name="直接连接符 336903"/>
            <p:cNvSpPr/>
            <p:nvPr/>
          </p:nvSpPr>
          <p:spPr>
            <a:xfrm>
              <a:off x="4304" y="3599"/>
              <a:ext cx="40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36905" name="组合 336904"/>
            <p:cNvGrpSpPr/>
            <p:nvPr/>
          </p:nvGrpSpPr>
          <p:grpSpPr>
            <a:xfrm>
              <a:off x="4474" y="2311"/>
              <a:ext cx="802" cy="1291"/>
              <a:chOff x="480" y="576"/>
              <a:chExt cx="672" cy="1008"/>
            </a:xfrm>
          </p:grpSpPr>
          <p:sp>
            <p:nvSpPr>
              <p:cNvPr id="336906" name="直接连接符 336905"/>
              <p:cNvSpPr/>
              <p:nvPr/>
            </p:nvSpPr>
            <p:spPr>
              <a:xfrm>
                <a:off x="480" y="576"/>
                <a:ext cx="67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36907" name="直接连接符 336906"/>
              <p:cNvSpPr/>
              <p:nvPr/>
            </p:nvSpPr>
            <p:spPr>
              <a:xfrm>
                <a:off x="480" y="576"/>
                <a:ext cx="0" cy="100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336908" name="直接连接符 336907"/>
            <p:cNvSpPr/>
            <p:nvPr/>
          </p:nvSpPr>
          <p:spPr>
            <a:xfrm flipH="1">
              <a:off x="5277" y="1797"/>
              <a:ext cx="7" cy="511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6909" name="直接连接符 336908"/>
            <p:cNvSpPr/>
            <p:nvPr/>
          </p:nvSpPr>
          <p:spPr>
            <a:xfrm>
              <a:off x="3960" y="2308"/>
              <a:ext cx="51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6910" name="文本框 336909"/>
            <p:cNvSpPr txBox="1"/>
            <p:nvPr/>
          </p:nvSpPr>
          <p:spPr>
            <a:xfrm>
              <a:off x="5368" y="1645"/>
              <a:ext cx="68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11" name="矩形 336910"/>
            <p:cNvSpPr/>
            <p:nvPr/>
          </p:nvSpPr>
          <p:spPr>
            <a:xfrm>
              <a:off x="3903" y="1908"/>
              <a:ext cx="25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6912" name="直接连接符 336911"/>
            <p:cNvSpPr/>
            <p:nvPr/>
          </p:nvSpPr>
          <p:spPr>
            <a:xfrm>
              <a:off x="4018" y="3599"/>
              <a:ext cx="22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13" name="直接连接符 336912"/>
            <p:cNvSpPr/>
            <p:nvPr/>
          </p:nvSpPr>
          <p:spPr>
            <a:xfrm>
              <a:off x="4189" y="2308"/>
              <a:ext cx="0" cy="129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36914" name="直接连接符 336913"/>
            <p:cNvSpPr/>
            <p:nvPr/>
          </p:nvSpPr>
          <p:spPr>
            <a:xfrm flipV="1">
              <a:off x="4476" y="1816"/>
              <a:ext cx="0" cy="4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15" name="直接连接符 336914"/>
            <p:cNvSpPr/>
            <p:nvPr/>
          </p:nvSpPr>
          <p:spPr>
            <a:xfrm>
              <a:off x="4476" y="2000"/>
              <a:ext cx="80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36916" name="文本框 336915"/>
            <p:cNvSpPr txBox="1"/>
            <p:nvPr/>
          </p:nvSpPr>
          <p:spPr>
            <a:xfrm>
              <a:off x="4533" y="3353"/>
              <a:ext cx="40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36917" name="文本框 336916"/>
            <p:cNvSpPr txBox="1"/>
            <p:nvPr/>
          </p:nvSpPr>
          <p:spPr>
            <a:xfrm>
              <a:off x="4247" y="1999"/>
              <a:ext cx="40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36918" name="文本框 336917"/>
            <p:cNvSpPr txBox="1"/>
            <p:nvPr/>
          </p:nvSpPr>
          <p:spPr>
            <a:xfrm>
              <a:off x="5277" y="2062"/>
              <a:ext cx="51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6919" name="矩形 336918"/>
            <p:cNvSpPr/>
            <p:nvPr/>
          </p:nvSpPr>
          <p:spPr>
            <a:xfrm>
              <a:off x="4284" y="3607"/>
              <a:ext cx="432" cy="96"/>
            </a:xfrm>
            <a:prstGeom prst="rect">
              <a:avLst/>
            </a:prstGeom>
            <a:pattFill prst="dkUpDiag">
              <a:fgClr>
                <a:schemeClr val="tx2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6920" name="等腰三角形 336919"/>
            <p:cNvSpPr/>
            <p:nvPr/>
          </p:nvSpPr>
          <p:spPr>
            <a:xfrm rot="-6038666" flipH="1" flipV="1">
              <a:off x="4476" y="2311"/>
              <a:ext cx="96" cy="96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6921" name="文本框 336920"/>
          <p:cNvSpPr txBox="1"/>
          <p:nvPr/>
        </p:nvSpPr>
        <p:spPr>
          <a:xfrm>
            <a:off x="1968500" y="2636838"/>
            <a:ext cx="43434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解：将刚架分为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两段</a:t>
            </a:r>
            <a:endParaRPr lang="zh-CN" altLang="en-US" sz="200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22" name="矩形 336921"/>
          <p:cNvSpPr/>
          <p:nvPr/>
        </p:nvSpPr>
        <p:spPr>
          <a:xfrm>
            <a:off x="1631951" y="3729038"/>
            <a:ext cx="768159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CB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段</a:t>
            </a:r>
            <a:endParaRPr lang="en-US" altLang="zh-CN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36923" name="矩形 336922"/>
          <p:cNvSpPr/>
          <p:nvPr/>
        </p:nvSpPr>
        <p:spPr>
          <a:xfrm>
            <a:off x="3370263" y="3644900"/>
            <a:ext cx="1111202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0</a:t>
            </a:r>
          </a:p>
        </p:txBody>
      </p:sp>
      <p:sp>
        <p:nvSpPr>
          <p:cNvPr id="336924" name="矩形 336923"/>
          <p:cNvSpPr/>
          <p:nvPr/>
        </p:nvSpPr>
        <p:spPr>
          <a:xfrm>
            <a:off x="3308350" y="4808538"/>
            <a:ext cx="24593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(0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336925" name="文本框 336924"/>
          <p:cNvSpPr txBox="1"/>
          <p:nvPr/>
        </p:nvSpPr>
        <p:spPr>
          <a:xfrm>
            <a:off x="3384550" y="4232275"/>
            <a:ext cx="3810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    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(+)     (0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grpSp>
        <p:nvGrpSpPr>
          <p:cNvPr id="336926" name="组合 336925"/>
          <p:cNvGrpSpPr/>
          <p:nvPr/>
        </p:nvGrpSpPr>
        <p:grpSpPr>
          <a:xfrm>
            <a:off x="7824789" y="5137150"/>
            <a:ext cx="2676525" cy="1531938"/>
            <a:chOff x="4142" y="2432"/>
            <a:chExt cx="1686" cy="965"/>
          </a:xfrm>
        </p:grpSpPr>
        <p:grpSp>
          <p:nvGrpSpPr>
            <p:cNvPr id="336927" name="组合 336926"/>
            <p:cNvGrpSpPr/>
            <p:nvPr/>
          </p:nvGrpSpPr>
          <p:grpSpPr>
            <a:xfrm>
              <a:off x="4142" y="2821"/>
              <a:ext cx="528" cy="425"/>
              <a:chOff x="3259" y="3569"/>
              <a:chExt cx="528" cy="425"/>
            </a:xfrm>
          </p:grpSpPr>
          <p:sp>
            <p:nvSpPr>
              <p:cNvPr id="336928" name="任意多边形 336927"/>
              <p:cNvSpPr/>
              <p:nvPr/>
            </p:nvSpPr>
            <p:spPr>
              <a:xfrm rot="-9084760">
                <a:off x="3491" y="3569"/>
                <a:ext cx="192" cy="240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9900FF"/>
                </a:solidFill>
                <a:prstDash val="solid"/>
                <a:headEnd type="triangle" w="med" len="lg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6929" name="文本框 336928"/>
              <p:cNvSpPr txBox="1"/>
              <p:nvPr/>
            </p:nvSpPr>
            <p:spPr>
              <a:xfrm>
                <a:off x="3259" y="3761"/>
                <a:ext cx="528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M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i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grpSp>
          <p:nvGrpSpPr>
            <p:cNvPr id="336930" name="组合 336929"/>
            <p:cNvGrpSpPr/>
            <p:nvPr/>
          </p:nvGrpSpPr>
          <p:grpSpPr>
            <a:xfrm>
              <a:off x="4142" y="2546"/>
              <a:ext cx="528" cy="333"/>
              <a:chOff x="3787" y="3324"/>
              <a:chExt cx="528" cy="333"/>
            </a:xfrm>
          </p:grpSpPr>
          <p:sp>
            <p:nvSpPr>
              <p:cNvPr id="336931" name="直接连接符 336930"/>
              <p:cNvSpPr/>
              <p:nvPr/>
            </p:nvSpPr>
            <p:spPr>
              <a:xfrm>
                <a:off x="3833" y="3657"/>
                <a:ext cx="408" cy="0"/>
              </a:xfrm>
              <a:prstGeom prst="line">
                <a:avLst/>
              </a:prstGeom>
              <a:ln w="38100" cap="flat" cmpd="sng">
                <a:solidFill>
                  <a:srgbClr val="9900FF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36932" name="文本框 336931"/>
              <p:cNvSpPr txBox="1"/>
              <p:nvPr/>
            </p:nvSpPr>
            <p:spPr>
              <a:xfrm>
                <a:off x="3787" y="3324"/>
                <a:ext cx="528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N</a:t>
                </a:r>
                <a:r>
                  <a:rPr lang="en-US" altLang="zh-CN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i="1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</a:p>
            </p:txBody>
          </p:sp>
        </p:grpSp>
        <p:grpSp>
          <p:nvGrpSpPr>
            <p:cNvPr id="336933" name="组合 336932"/>
            <p:cNvGrpSpPr/>
            <p:nvPr/>
          </p:nvGrpSpPr>
          <p:grpSpPr>
            <a:xfrm>
              <a:off x="4607" y="2581"/>
              <a:ext cx="562" cy="601"/>
              <a:chOff x="4359" y="3329"/>
              <a:chExt cx="562" cy="601"/>
            </a:xfrm>
          </p:grpSpPr>
          <p:sp>
            <p:nvSpPr>
              <p:cNvPr id="336934" name="直接连接符 336933"/>
              <p:cNvSpPr/>
              <p:nvPr/>
            </p:nvSpPr>
            <p:spPr>
              <a:xfrm flipV="1">
                <a:off x="4377" y="3385"/>
                <a:ext cx="0" cy="545"/>
              </a:xfrm>
              <a:prstGeom prst="line">
                <a:avLst/>
              </a:prstGeom>
              <a:ln w="38100" cap="flat" cmpd="sng">
                <a:solidFill>
                  <a:srgbClr val="9933FF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36935" name="文本框 336934"/>
              <p:cNvSpPr txBox="1"/>
              <p:nvPr/>
            </p:nvSpPr>
            <p:spPr>
              <a:xfrm>
                <a:off x="4359" y="3329"/>
                <a:ext cx="562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F</a:t>
                </a:r>
                <a:r>
                  <a:rPr lang="en-US" altLang="zh-CN" baseline="-25000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lang="en-US" altLang="zh-CN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(</a:t>
                </a:r>
                <a:r>
                  <a:rPr lang="en-US" altLang="zh-CN" i="1" err="1">
                    <a:latin typeface="Times New Roman" panose="02020603050405020304" pitchFamily="18" charset="0"/>
                    <a:ea typeface="宋体" panose="02010600030101010101" pitchFamily="2" charset="-122"/>
                  </a:rPr>
                  <a:t>x</a:t>
                </a:r>
                <a:r>
                  <a:rPr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)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36936" name="直接连接符 336935"/>
            <p:cNvSpPr/>
            <p:nvPr/>
          </p:nvSpPr>
          <p:spPr>
            <a:xfrm flipH="1">
              <a:off x="5467" y="2501"/>
              <a:ext cx="0" cy="408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36937" name="直接连接符 336936"/>
            <p:cNvSpPr/>
            <p:nvPr/>
          </p:nvSpPr>
          <p:spPr>
            <a:xfrm>
              <a:off x="4655" y="2917"/>
              <a:ext cx="816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38" name="文本框 336937"/>
            <p:cNvSpPr txBox="1"/>
            <p:nvPr/>
          </p:nvSpPr>
          <p:spPr>
            <a:xfrm>
              <a:off x="5423" y="2869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336939" name="直接连接符 336938"/>
            <p:cNvSpPr/>
            <p:nvPr/>
          </p:nvSpPr>
          <p:spPr>
            <a:xfrm>
              <a:off x="5471" y="3109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40" name="直接连接符 336939"/>
            <p:cNvSpPr/>
            <p:nvPr/>
          </p:nvSpPr>
          <p:spPr>
            <a:xfrm>
              <a:off x="4655" y="3109"/>
              <a:ext cx="0" cy="28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41" name="直接连接符 336940"/>
            <p:cNvSpPr/>
            <p:nvPr/>
          </p:nvSpPr>
          <p:spPr>
            <a:xfrm>
              <a:off x="4655" y="3301"/>
              <a:ext cx="8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36942" name="文本框 336941"/>
            <p:cNvSpPr txBox="1"/>
            <p:nvPr/>
          </p:nvSpPr>
          <p:spPr>
            <a:xfrm>
              <a:off x="4895" y="3045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  <p:sp>
          <p:nvSpPr>
            <p:cNvPr id="336943" name="文本框 336942"/>
            <p:cNvSpPr txBox="1"/>
            <p:nvPr/>
          </p:nvSpPr>
          <p:spPr>
            <a:xfrm>
              <a:off x="5141" y="2432"/>
              <a:ext cx="68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6944" name="组合 336943"/>
          <p:cNvGrpSpPr/>
          <p:nvPr/>
        </p:nvGrpSpPr>
        <p:grpSpPr>
          <a:xfrm>
            <a:off x="9231314" y="2624138"/>
            <a:ext cx="504825" cy="838200"/>
            <a:chOff x="5169" y="981"/>
            <a:chExt cx="318" cy="528"/>
          </a:xfrm>
        </p:grpSpPr>
        <p:sp>
          <p:nvSpPr>
            <p:cNvPr id="336945" name="直接连接符 336944"/>
            <p:cNvSpPr/>
            <p:nvPr/>
          </p:nvSpPr>
          <p:spPr>
            <a:xfrm>
              <a:off x="5457" y="1173"/>
              <a:ext cx="0" cy="33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46" name="直接连接符 336945"/>
            <p:cNvSpPr/>
            <p:nvPr/>
          </p:nvSpPr>
          <p:spPr>
            <a:xfrm>
              <a:off x="5169" y="981"/>
              <a:ext cx="0" cy="52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36947" name="直接连接符 336946"/>
            <p:cNvSpPr/>
            <p:nvPr/>
          </p:nvSpPr>
          <p:spPr>
            <a:xfrm>
              <a:off x="5169" y="1389"/>
              <a:ext cx="28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36948" name="文本框 336947"/>
            <p:cNvSpPr txBox="1"/>
            <p:nvPr/>
          </p:nvSpPr>
          <p:spPr>
            <a:xfrm>
              <a:off x="5247" y="1162"/>
              <a:ext cx="240" cy="250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endParaRPr lang="en-US" altLang="zh-CN" sz="2000" i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6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336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36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6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5" dur="500"/>
                                        <p:tgtEl>
                                          <p:spTgt spid="336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6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36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6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5" dur="500"/>
                                        <p:tgtEl>
                                          <p:spTgt spid="336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6900" grpId="0"/>
      <p:bldP spid="336921" grpId="0"/>
      <p:bldP spid="336922" grpId="0"/>
      <p:bldP spid="336923" grpId="0"/>
      <p:bldP spid="336924" grpId="0"/>
      <p:bldP spid="3369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26" name="组合 201825"/>
          <p:cNvGrpSpPr/>
          <p:nvPr/>
        </p:nvGrpSpPr>
        <p:grpSpPr>
          <a:xfrm>
            <a:off x="7104063" y="836614"/>
            <a:ext cx="3422650" cy="3267075"/>
            <a:chOff x="3899" y="1207"/>
            <a:chExt cx="2156" cy="2058"/>
          </a:xfrm>
        </p:grpSpPr>
        <p:sp>
          <p:nvSpPr>
            <p:cNvPr id="201807" name="文本框 201806"/>
            <p:cNvSpPr txBox="1"/>
            <p:nvPr/>
          </p:nvSpPr>
          <p:spPr>
            <a:xfrm>
              <a:off x="4762" y="1255"/>
              <a:ext cx="40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  <a:endParaRPr lang="en-US" altLang="zh-CN" i="1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808" name="文本框 201807"/>
            <p:cNvSpPr txBox="1"/>
            <p:nvPr/>
          </p:nvSpPr>
          <p:spPr>
            <a:xfrm rot="-5474741">
              <a:off x="3777" y="2165"/>
              <a:ext cx="49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l</a:t>
              </a:r>
            </a:p>
          </p:txBody>
        </p:sp>
        <p:sp>
          <p:nvSpPr>
            <p:cNvPr id="201809" name="直接连接符 201808"/>
            <p:cNvSpPr/>
            <p:nvPr/>
          </p:nvSpPr>
          <p:spPr>
            <a:xfrm>
              <a:off x="4304" y="3161"/>
              <a:ext cx="400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201810" name="组合 201809"/>
            <p:cNvGrpSpPr/>
            <p:nvPr/>
          </p:nvGrpSpPr>
          <p:grpSpPr>
            <a:xfrm>
              <a:off x="4474" y="1873"/>
              <a:ext cx="802" cy="1291"/>
              <a:chOff x="480" y="576"/>
              <a:chExt cx="672" cy="1008"/>
            </a:xfrm>
          </p:grpSpPr>
          <p:sp>
            <p:nvSpPr>
              <p:cNvPr id="201811" name="直接连接符 201810"/>
              <p:cNvSpPr/>
              <p:nvPr/>
            </p:nvSpPr>
            <p:spPr>
              <a:xfrm>
                <a:off x="480" y="576"/>
                <a:ext cx="672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1812" name="直接连接符 201811"/>
              <p:cNvSpPr/>
              <p:nvPr/>
            </p:nvSpPr>
            <p:spPr>
              <a:xfrm>
                <a:off x="480" y="576"/>
                <a:ext cx="0" cy="100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01813" name="直接连接符 201812"/>
            <p:cNvSpPr/>
            <p:nvPr/>
          </p:nvSpPr>
          <p:spPr>
            <a:xfrm flipH="1">
              <a:off x="5277" y="1359"/>
              <a:ext cx="7" cy="511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14" name="直接连接符 201813"/>
            <p:cNvSpPr/>
            <p:nvPr/>
          </p:nvSpPr>
          <p:spPr>
            <a:xfrm>
              <a:off x="3960" y="1870"/>
              <a:ext cx="516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15" name="文本框 201814"/>
            <p:cNvSpPr txBox="1"/>
            <p:nvPr/>
          </p:nvSpPr>
          <p:spPr>
            <a:xfrm>
              <a:off x="5368" y="1207"/>
              <a:ext cx="68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816" name="矩形 201815"/>
            <p:cNvSpPr/>
            <p:nvPr/>
          </p:nvSpPr>
          <p:spPr>
            <a:xfrm>
              <a:off x="3903" y="1470"/>
              <a:ext cx="25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817" name="直接连接符 201816"/>
            <p:cNvSpPr/>
            <p:nvPr/>
          </p:nvSpPr>
          <p:spPr>
            <a:xfrm>
              <a:off x="4018" y="3161"/>
              <a:ext cx="22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1818" name="直接连接符 201817"/>
            <p:cNvSpPr/>
            <p:nvPr/>
          </p:nvSpPr>
          <p:spPr>
            <a:xfrm>
              <a:off x="4189" y="1870"/>
              <a:ext cx="0" cy="129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201819" name="直接连接符 201818"/>
            <p:cNvSpPr/>
            <p:nvPr/>
          </p:nvSpPr>
          <p:spPr>
            <a:xfrm flipV="1">
              <a:off x="4476" y="1378"/>
              <a:ext cx="0" cy="49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1820" name="直接连接符 201819"/>
            <p:cNvSpPr/>
            <p:nvPr/>
          </p:nvSpPr>
          <p:spPr>
            <a:xfrm>
              <a:off x="4476" y="1562"/>
              <a:ext cx="801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201821" name="文本框 201820"/>
            <p:cNvSpPr txBox="1"/>
            <p:nvPr/>
          </p:nvSpPr>
          <p:spPr>
            <a:xfrm>
              <a:off x="4533" y="2915"/>
              <a:ext cx="40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22" name="文本框 201821"/>
            <p:cNvSpPr txBox="1"/>
            <p:nvPr/>
          </p:nvSpPr>
          <p:spPr>
            <a:xfrm>
              <a:off x="4247" y="1561"/>
              <a:ext cx="40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23" name="文本框 201822"/>
            <p:cNvSpPr txBox="1"/>
            <p:nvPr/>
          </p:nvSpPr>
          <p:spPr>
            <a:xfrm>
              <a:off x="5277" y="1624"/>
              <a:ext cx="51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24" name="矩形 201823"/>
            <p:cNvSpPr/>
            <p:nvPr/>
          </p:nvSpPr>
          <p:spPr>
            <a:xfrm>
              <a:off x="4284" y="3169"/>
              <a:ext cx="432" cy="96"/>
            </a:xfrm>
            <a:prstGeom prst="rect">
              <a:avLst/>
            </a:prstGeom>
            <a:pattFill prst="dkUpDiag">
              <a:fgClr>
                <a:schemeClr val="tx2"/>
              </a:fgClr>
              <a:bgClr>
                <a:schemeClr val="bg1"/>
              </a:bgClr>
            </a:patt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825" name="等腰三角形 201824"/>
            <p:cNvSpPr/>
            <p:nvPr/>
          </p:nvSpPr>
          <p:spPr>
            <a:xfrm rot="-6038666" flipH="1" flipV="1">
              <a:off x="4476" y="1873"/>
              <a:ext cx="96" cy="96"/>
            </a:xfrm>
            <a:prstGeom prst="triangle">
              <a:avLst>
                <a:gd name="adj" fmla="val 0"/>
              </a:avLst>
            </a:prstGeom>
            <a:solidFill>
              <a:schemeClr val="tx1"/>
            </a:solid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1865" name="组合 201864"/>
          <p:cNvGrpSpPr/>
          <p:nvPr/>
        </p:nvGrpSpPr>
        <p:grpSpPr>
          <a:xfrm>
            <a:off x="3144839" y="1125539"/>
            <a:ext cx="3455987" cy="3113088"/>
            <a:chOff x="-23" y="1974"/>
            <a:chExt cx="2177" cy="1961"/>
          </a:xfrm>
        </p:grpSpPr>
        <p:sp>
          <p:nvSpPr>
            <p:cNvPr id="201832" name="直接连接符 201831"/>
            <p:cNvSpPr/>
            <p:nvPr/>
          </p:nvSpPr>
          <p:spPr>
            <a:xfrm flipV="1">
              <a:off x="521" y="3221"/>
              <a:ext cx="0" cy="432"/>
            </a:xfrm>
            <a:prstGeom prst="line">
              <a:avLst/>
            </a:prstGeom>
            <a:ln w="38100" cap="flat" cmpd="sng">
              <a:solidFill>
                <a:srgbClr val="99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35" name="任意多边形 201834"/>
            <p:cNvSpPr/>
            <p:nvPr/>
          </p:nvSpPr>
          <p:spPr>
            <a:xfrm rot="7548879">
              <a:off x="338" y="3269"/>
              <a:ext cx="336" cy="336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008000"/>
              </a:solidFill>
              <a:prstDash val="solid"/>
              <a:headEnd type="triangle" w="med" len="lg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838" name="直接连接符 201837"/>
            <p:cNvSpPr/>
            <p:nvPr/>
          </p:nvSpPr>
          <p:spPr>
            <a:xfrm flipH="1" flipV="1">
              <a:off x="249" y="3229"/>
              <a:ext cx="635" cy="0"/>
            </a:xfrm>
            <a:prstGeom prst="line">
              <a:avLst/>
            </a:prstGeom>
            <a:ln w="38100" cap="flat" cmpd="sng">
              <a:solidFill>
                <a:srgbClr val="9933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39" name="文本框 201838"/>
            <p:cNvSpPr txBox="1"/>
            <p:nvPr/>
          </p:nvSpPr>
          <p:spPr>
            <a:xfrm>
              <a:off x="2" y="2886"/>
              <a:ext cx="83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 err="1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201841" name="组合 201840"/>
            <p:cNvGrpSpPr/>
            <p:nvPr/>
          </p:nvGrpSpPr>
          <p:grpSpPr>
            <a:xfrm>
              <a:off x="530" y="2597"/>
              <a:ext cx="1056" cy="576"/>
              <a:chOff x="1152" y="720"/>
              <a:chExt cx="1056" cy="576"/>
            </a:xfrm>
          </p:grpSpPr>
          <p:sp>
            <p:nvSpPr>
              <p:cNvPr id="201842" name="直接连接符 201841"/>
              <p:cNvSpPr/>
              <p:nvPr/>
            </p:nvSpPr>
            <p:spPr>
              <a:xfrm>
                <a:off x="1152" y="720"/>
                <a:ext cx="105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01843" name="直接连接符 201842"/>
              <p:cNvSpPr/>
              <p:nvPr/>
            </p:nvSpPr>
            <p:spPr>
              <a:xfrm>
                <a:off x="1152" y="720"/>
                <a:ext cx="0" cy="576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sp>
          <p:nvSpPr>
            <p:cNvPr id="201844" name="直接连接符 201843"/>
            <p:cNvSpPr/>
            <p:nvPr/>
          </p:nvSpPr>
          <p:spPr>
            <a:xfrm>
              <a:off x="1538" y="2069"/>
              <a:ext cx="0" cy="528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45" name="直接连接符 201844"/>
            <p:cNvSpPr/>
            <p:nvPr/>
          </p:nvSpPr>
          <p:spPr>
            <a:xfrm>
              <a:off x="50" y="2597"/>
              <a:ext cx="480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01846" name="直接连接符 201845"/>
            <p:cNvSpPr/>
            <p:nvPr/>
          </p:nvSpPr>
          <p:spPr>
            <a:xfrm>
              <a:off x="626" y="3173"/>
              <a:ext cx="48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1847" name="直接连接符 201846"/>
            <p:cNvSpPr/>
            <p:nvPr/>
          </p:nvSpPr>
          <p:spPr>
            <a:xfrm>
              <a:off x="1010" y="2597"/>
              <a:ext cx="0" cy="57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201848" name="直接连接符 201847"/>
            <p:cNvSpPr/>
            <p:nvPr/>
          </p:nvSpPr>
          <p:spPr>
            <a:xfrm>
              <a:off x="530" y="2261"/>
              <a:ext cx="0" cy="288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201849" name="直接连接符 201848"/>
            <p:cNvSpPr/>
            <p:nvPr/>
          </p:nvSpPr>
          <p:spPr>
            <a:xfrm>
              <a:off x="530" y="2357"/>
              <a:ext cx="100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201850" name="文本框 201849"/>
            <p:cNvSpPr txBox="1"/>
            <p:nvPr/>
          </p:nvSpPr>
          <p:spPr>
            <a:xfrm>
              <a:off x="1586" y="2405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C</a:t>
              </a:r>
            </a:p>
          </p:txBody>
        </p:sp>
        <p:sp>
          <p:nvSpPr>
            <p:cNvPr id="201851" name="文本框 201850"/>
            <p:cNvSpPr txBox="1"/>
            <p:nvPr/>
          </p:nvSpPr>
          <p:spPr>
            <a:xfrm>
              <a:off x="327" y="2364"/>
              <a:ext cx="24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201852" name="文本框 201851"/>
            <p:cNvSpPr txBox="1"/>
            <p:nvPr/>
          </p:nvSpPr>
          <p:spPr>
            <a:xfrm>
              <a:off x="914" y="2117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201854" name="文本框 201853"/>
            <p:cNvSpPr txBox="1"/>
            <p:nvPr/>
          </p:nvSpPr>
          <p:spPr>
            <a:xfrm>
              <a:off x="1564" y="1974"/>
              <a:ext cx="59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lang="en-US" altLang="zh-CN" baseline="-25000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855" name="矩形 201854"/>
            <p:cNvSpPr/>
            <p:nvPr/>
          </p:nvSpPr>
          <p:spPr>
            <a:xfrm>
              <a:off x="-23" y="2260"/>
              <a:ext cx="25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i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lang="en-US" altLang="zh-CN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1857" name="文本框 201856"/>
            <p:cNvSpPr txBox="1"/>
            <p:nvPr/>
          </p:nvSpPr>
          <p:spPr>
            <a:xfrm>
              <a:off x="340" y="3702"/>
              <a:ext cx="1043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F</a:t>
              </a:r>
              <a:r>
                <a:rPr lang="en-US" altLang="zh-CN" baseline="-25000" err="1">
                  <a:latin typeface="Times New Roman" panose="02020603050405020304" pitchFamily="18" charset="0"/>
                  <a:ea typeface="宋体" panose="02010600030101010101" pitchFamily="2" charset="-122"/>
                </a:rPr>
                <a:t>N</a:t>
              </a: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01858" name="文本框 201857"/>
            <p:cNvSpPr txBox="1"/>
            <p:nvPr/>
          </p:nvSpPr>
          <p:spPr>
            <a:xfrm>
              <a:off x="657" y="3369"/>
              <a:ext cx="907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M</a:t>
              </a:r>
              <a:r>
                <a:rPr lang="en-US" altLang="zh-CN" err="1"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lang="en-US" altLang="zh-CN" i="1" err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  <a:r>
                <a:rPr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  <p:sp>
          <p:nvSpPr>
            <p:cNvPr id="201859" name="文本框 201858"/>
            <p:cNvSpPr txBox="1"/>
            <p:nvPr/>
          </p:nvSpPr>
          <p:spPr>
            <a:xfrm>
              <a:off x="801" y="2840"/>
              <a:ext cx="310" cy="408"/>
            </a:xfrm>
            <a:prstGeom prst="rect">
              <a:avLst/>
            </a:prstGeom>
            <a:noFill/>
            <a:ln w="19050">
              <a:noFill/>
            </a:ln>
          </p:spPr>
          <p:txBody>
            <a:bodyPr vert="eaVert"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  <a:ea typeface="宋体" panose="02010600030101010101" pitchFamily="2" charset="-122"/>
                </a:rPr>
                <a:t>x</a:t>
              </a:r>
            </a:p>
          </p:txBody>
        </p:sp>
      </p:grpSp>
      <p:sp>
        <p:nvSpPr>
          <p:cNvPr id="201860" name="矩形 201859"/>
          <p:cNvSpPr/>
          <p:nvPr/>
        </p:nvSpPr>
        <p:spPr>
          <a:xfrm>
            <a:off x="2746376" y="5013325"/>
            <a:ext cx="755335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BA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段</a:t>
            </a:r>
          </a:p>
        </p:txBody>
      </p:sp>
      <p:sp>
        <p:nvSpPr>
          <p:cNvPr id="201861" name="矩形 201860"/>
          <p:cNvSpPr/>
          <p:nvPr/>
        </p:nvSpPr>
        <p:spPr>
          <a:xfrm>
            <a:off x="4154488" y="4556125"/>
            <a:ext cx="4572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lang="en-US" altLang="zh-CN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   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—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lang="zh-CN" altLang="en-US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en-US" baseline="-250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( 0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01862" name="矩形 201861"/>
          <p:cNvSpPr/>
          <p:nvPr/>
        </p:nvSpPr>
        <p:spPr>
          <a:xfrm>
            <a:off x="4151313" y="5564188"/>
            <a:ext cx="4094162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 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       ( 0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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  <p:sp>
        <p:nvSpPr>
          <p:cNvPr id="201863" name="文本框 201862"/>
          <p:cNvSpPr txBox="1"/>
          <p:nvPr/>
        </p:nvSpPr>
        <p:spPr>
          <a:xfrm>
            <a:off x="4154488" y="5059363"/>
            <a:ext cx="44196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i="1" err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) =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2  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(+)          ( 0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x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&lt;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l 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201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75"/>
                                        <p:tgtEl>
                                          <p:spTgt spid="20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0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860" grpId="0"/>
      <p:bldP spid="201861" grpId="0"/>
      <p:bldP spid="201862" grpId="0"/>
      <p:bldP spid="20186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4DFDEC7-FFE2-43FB-92AF-C9C288543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197519"/>
            <a:ext cx="11468100" cy="59817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95237D-3A9D-4C00-A108-61021F49201F}"/>
              </a:ext>
            </a:extLst>
          </p:cNvPr>
          <p:cNvSpPr/>
          <p:nvPr/>
        </p:nvSpPr>
        <p:spPr>
          <a:xfrm>
            <a:off x="595374" y="3862136"/>
            <a:ext cx="1786878" cy="505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8627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34EFB78-0B35-49F4-9F54-598F1502F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658" y="208547"/>
            <a:ext cx="4556082" cy="39759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5DE92BD-D402-421F-B445-E20EE8229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96" y="209550"/>
            <a:ext cx="4210050" cy="4953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A7615B-B3BE-4374-B8F4-1E6BDEA43A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825" y="853740"/>
            <a:ext cx="6543675" cy="866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A1B5EC7-D0FC-4B00-A920-B6ADCAC84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825" y="1869405"/>
            <a:ext cx="4181475" cy="28384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13DB491-113E-4320-BF23-0FD6887E00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6437" y="4184483"/>
            <a:ext cx="552450" cy="4381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C4E10F4-3882-4DCA-90EA-85C0D3B4C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57" y="4768515"/>
            <a:ext cx="6238875" cy="1828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AE10C7-7667-4B9D-9315-7982EA5193E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9869"/>
          <a:stretch/>
        </p:blipFill>
        <p:spPr>
          <a:xfrm>
            <a:off x="5741381" y="4841205"/>
            <a:ext cx="5460019" cy="18859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452438A-705C-442D-B87B-01218E7DB2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87277" y="5517480"/>
            <a:ext cx="666750" cy="533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B86AF2B-34F3-4921-923E-57D28B844B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0668" y="5416215"/>
            <a:ext cx="5334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8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7A38FD-E1BF-4983-BE8F-C8DD1416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918" y="1720515"/>
            <a:ext cx="4556082" cy="39759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C7DA1D-EE54-4292-8FCD-A114E9620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945" y="724902"/>
            <a:ext cx="7043651" cy="5615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4183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D7A38FD-E1BF-4983-BE8F-C8DD14165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750" y="398045"/>
            <a:ext cx="4556082" cy="39759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F67EBC-AEC1-459C-96EA-5A3670518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17" y="98258"/>
            <a:ext cx="5081390" cy="599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05821AD-8F42-4F88-BC63-F01899F9C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09" y="1002835"/>
            <a:ext cx="6004007" cy="2720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E9C370-0ABE-4911-89D3-843CD30619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616" y="3837575"/>
            <a:ext cx="3115173" cy="59957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A69D70E-F9B4-4B96-97E6-2003C8631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109" y="4887331"/>
            <a:ext cx="9189288" cy="157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文本框 399361"/>
          <p:cNvSpPr txBox="1"/>
          <p:nvPr/>
        </p:nvSpPr>
        <p:spPr>
          <a:xfrm>
            <a:off x="1828800" y="492126"/>
            <a:ext cx="8382000" cy="13711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例题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2" charset="-122"/>
                <a:ea typeface="黑体" panose="02010609060101010101" pitchFamily="2" charset="-122"/>
              </a:rPr>
              <a:t>8 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梁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AC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如图所示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梁的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端用一钢杆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AD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与梁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AC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铰接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在梁受荷载作用前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AD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内没有内力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已知梁和杆用同样的钢材制成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材料的弹性模量为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E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钢梁横截面的惯性矩为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I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拉杆横截面的面积为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其余尺寸见图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试求钢杆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AD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内的拉力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N.</a:t>
            </a:r>
            <a:endParaRPr lang="en-US" altLang="zh-CN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63" name="矩形 399362"/>
          <p:cNvSpPr/>
          <p:nvPr/>
        </p:nvSpPr>
        <p:spPr>
          <a:xfrm>
            <a:off x="3200400" y="3124200"/>
            <a:ext cx="6934200" cy="3733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99364" name="直接连接符 399363"/>
          <p:cNvSpPr/>
          <p:nvPr/>
        </p:nvSpPr>
        <p:spPr>
          <a:xfrm>
            <a:off x="4648200" y="5181600"/>
            <a:ext cx="48768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365" name="椭圆 399364"/>
          <p:cNvSpPr/>
          <p:nvPr/>
        </p:nvSpPr>
        <p:spPr>
          <a:xfrm>
            <a:off x="4495800" y="5105400"/>
            <a:ext cx="152400" cy="152400"/>
          </a:xfrm>
          <a:prstGeom prst="ellipse">
            <a:avLst/>
          </a:prstGeom>
          <a:solidFill>
            <a:srgbClr val="0066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99366" name="直接连接符 399365"/>
          <p:cNvSpPr/>
          <p:nvPr/>
        </p:nvSpPr>
        <p:spPr>
          <a:xfrm>
            <a:off x="4572000" y="3657600"/>
            <a:ext cx="0" cy="144780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99367" name="椭圆 399366"/>
          <p:cNvSpPr/>
          <p:nvPr/>
        </p:nvSpPr>
        <p:spPr>
          <a:xfrm>
            <a:off x="4495800" y="3505200"/>
            <a:ext cx="152400" cy="152400"/>
          </a:xfrm>
          <a:prstGeom prst="ellipse">
            <a:avLst/>
          </a:prstGeom>
          <a:solidFill>
            <a:srgbClr val="0066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99368" name="组合 399367"/>
          <p:cNvGrpSpPr/>
          <p:nvPr/>
        </p:nvGrpSpPr>
        <p:grpSpPr>
          <a:xfrm>
            <a:off x="4572000" y="4495800"/>
            <a:ext cx="1524000" cy="685800"/>
            <a:chOff x="1296" y="2880"/>
            <a:chExt cx="960" cy="432"/>
          </a:xfrm>
        </p:grpSpPr>
        <p:sp>
          <p:nvSpPr>
            <p:cNvPr id="399369" name="直接连接符 399368"/>
            <p:cNvSpPr/>
            <p:nvPr/>
          </p:nvSpPr>
          <p:spPr>
            <a:xfrm>
              <a:off x="1488" y="2880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0" name="直接连接符 399369"/>
            <p:cNvSpPr/>
            <p:nvPr/>
          </p:nvSpPr>
          <p:spPr>
            <a:xfrm>
              <a:off x="1728" y="2880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1" name="直接连接符 399370"/>
            <p:cNvSpPr/>
            <p:nvPr/>
          </p:nvSpPr>
          <p:spPr>
            <a:xfrm>
              <a:off x="2256" y="2880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2" name="直接连接符 399371"/>
            <p:cNvSpPr/>
            <p:nvPr/>
          </p:nvSpPr>
          <p:spPr>
            <a:xfrm>
              <a:off x="2016" y="2880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3" name="直接连接符 399372"/>
            <p:cNvSpPr/>
            <p:nvPr/>
          </p:nvSpPr>
          <p:spPr>
            <a:xfrm>
              <a:off x="1296" y="2880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99374" name="组合 399373"/>
          <p:cNvGrpSpPr/>
          <p:nvPr/>
        </p:nvGrpSpPr>
        <p:grpSpPr>
          <a:xfrm>
            <a:off x="6096000" y="4800600"/>
            <a:ext cx="3352800" cy="381000"/>
            <a:chOff x="2256" y="3072"/>
            <a:chExt cx="2112" cy="240"/>
          </a:xfrm>
        </p:grpSpPr>
        <p:sp>
          <p:nvSpPr>
            <p:cNvPr id="399375" name="直接连接符 399374"/>
            <p:cNvSpPr/>
            <p:nvPr/>
          </p:nvSpPr>
          <p:spPr>
            <a:xfrm>
              <a:off x="2544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6" name="直接连接符 399375"/>
            <p:cNvSpPr/>
            <p:nvPr/>
          </p:nvSpPr>
          <p:spPr>
            <a:xfrm>
              <a:off x="2832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7" name="直接连接符 399376"/>
            <p:cNvSpPr/>
            <p:nvPr/>
          </p:nvSpPr>
          <p:spPr>
            <a:xfrm>
              <a:off x="3072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8" name="直接连接符 399377"/>
            <p:cNvSpPr/>
            <p:nvPr/>
          </p:nvSpPr>
          <p:spPr>
            <a:xfrm>
              <a:off x="3360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79" name="直接连接符 399378"/>
            <p:cNvSpPr/>
            <p:nvPr/>
          </p:nvSpPr>
          <p:spPr>
            <a:xfrm>
              <a:off x="3648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80" name="直接连接符 399379"/>
            <p:cNvSpPr/>
            <p:nvPr/>
          </p:nvSpPr>
          <p:spPr>
            <a:xfrm>
              <a:off x="3888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81" name="直接连接符 399380"/>
            <p:cNvSpPr/>
            <p:nvPr/>
          </p:nvSpPr>
          <p:spPr>
            <a:xfrm>
              <a:off x="4128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82" name="直接连接符 399381"/>
            <p:cNvSpPr/>
            <p:nvPr/>
          </p:nvSpPr>
          <p:spPr>
            <a:xfrm>
              <a:off x="4368" y="3072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99383" name="直接连接符 399382"/>
            <p:cNvSpPr/>
            <p:nvPr/>
          </p:nvSpPr>
          <p:spPr>
            <a:xfrm>
              <a:off x="2256" y="3072"/>
              <a:ext cx="211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99384" name="组合 399383"/>
          <p:cNvGrpSpPr/>
          <p:nvPr/>
        </p:nvGrpSpPr>
        <p:grpSpPr>
          <a:xfrm>
            <a:off x="4572000" y="5638800"/>
            <a:ext cx="4876800" cy="838200"/>
            <a:chOff x="1296" y="3600"/>
            <a:chExt cx="3072" cy="528"/>
          </a:xfrm>
        </p:grpSpPr>
        <p:sp>
          <p:nvSpPr>
            <p:cNvPr id="399385" name="直接连接符 399384"/>
            <p:cNvSpPr/>
            <p:nvPr/>
          </p:nvSpPr>
          <p:spPr>
            <a:xfrm>
              <a:off x="1296" y="3648"/>
              <a:ext cx="0" cy="4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386" name="直接连接符 399385"/>
            <p:cNvSpPr/>
            <p:nvPr/>
          </p:nvSpPr>
          <p:spPr>
            <a:xfrm>
              <a:off x="2256" y="3648"/>
              <a:ext cx="0" cy="4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387" name="直接连接符 399386"/>
            <p:cNvSpPr/>
            <p:nvPr/>
          </p:nvSpPr>
          <p:spPr>
            <a:xfrm>
              <a:off x="4368" y="3600"/>
              <a:ext cx="0" cy="4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388" name="直接连接符 399387"/>
            <p:cNvSpPr/>
            <p:nvPr/>
          </p:nvSpPr>
          <p:spPr>
            <a:xfrm>
              <a:off x="1296" y="3984"/>
              <a:ext cx="96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99389" name="直接连接符 399388"/>
            <p:cNvSpPr/>
            <p:nvPr/>
          </p:nvSpPr>
          <p:spPr>
            <a:xfrm>
              <a:off x="2256" y="3984"/>
              <a:ext cx="2112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</p:grpSp>
      <p:sp>
        <p:nvSpPr>
          <p:cNvPr id="399390" name="文本框 399389"/>
          <p:cNvSpPr txBox="1"/>
          <p:nvPr/>
        </p:nvSpPr>
        <p:spPr>
          <a:xfrm>
            <a:off x="5029200" y="5791201"/>
            <a:ext cx="53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a</a:t>
            </a:r>
            <a:endParaRPr lang="en-US" altLang="zh-CN" i="1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99391" name="文本框 399390"/>
          <p:cNvSpPr txBox="1"/>
          <p:nvPr/>
        </p:nvSpPr>
        <p:spPr>
          <a:xfrm>
            <a:off x="7467600" y="5791201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2a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grpSp>
        <p:nvGrpSpPr>
          <p:cNvPr id="399392" name="组合 399391"/>
          <p:cNvGrpSpPr/>
          <p:nvPr/>
        </p:nvGrpSpPr>
        <p:grpSpPr>
          <a:xfrm>
            <a:off x="3505200" y="3505200"/>
            <a:ext cx="609600" cy="1676400"/>
            <a:chOff x="624" y="2256"/>
            <a:chExt cx="384" cy="1056"/>
          </a:xfrm>
        </p:grpSpPr>
        <p:sp>
          <p:nvSpPr>
            <p:cNvPr id="399393" name="直接连接符 399392"/>
            <p:cNvSpPr/>
            <p:nvPr/>
          </p:nvSpPr>
          <p:spPr>
            <a:xfrm>
              <a:off x="624" y="2256"/>
              <a:ext cx="3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394" name="直接连接符 399393"/>
            <p:cNvSpPr/>
            <p:nvPr/>
          </p:nvSpPr>
          <p:spPr>
            <a:xfrm>
              <a:off x="624" y="3312"/>
              <a:ext cx="38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395" name="直接连接符 399394"/>
            <p:cNvSpPr/>
            <p:nvPr/>
          </p:nvSpPr>
          <p:spPr>
            <a:xfrm>
              <a:off x="768" y="2256"/>
              <a:ext cx="0" cy="105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</p:grpSp>
      <p:sp>
        <p:nvSpPr>
          <p:cNvPr id="399397" name="文本框 399396"/>
          <p:cNvSpPr txBox="1"/>
          <p:nvPr/>
        </p:nvSpPr>
        <p:spPr>
          <a:xfrm>
            <a:off x="4114800" y="5105401"/>
            <a:ext cx="53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A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99398" name="文本框 399397"/>
          <p:cNvSpPr txBox="1"/>
          <p:nvPr/>
        </p:nvSpPr>
        <p:spPr>
          <a:xfrm>
            <a:off x="6400800" y="5181601"/>
            <a:ext cx="60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B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99399" name="文本框 399398"/>
          <p:cNvSpPr txBox="1"/>
          <p:nvPr/>
        </p:nvSpPr>
        <p:spPr>
          <a:xfrm>
            <a:off x="9551988" y="4797426"/>
            <a:ext cx="838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C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99400" name="文本框 399399"/>
          <p:cNvSpPr txBox="1"/>
          <p:nvPr/>
        </p:nvSpPr>
        <p:spPr>
          <a:xfrm>
            <a:off x="7467600" y="4267201"/>
            <a:ext cx="609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q</a:t>
            </a:r>
          </a:p>
        </p:txBody>
      </p:sp>
      <p:sp>
        <p:nvSpPr>
          <p:cNvPr id="399401" name="文本框 399400"/>
          <p:cNvSpPr txBox="1"/>
          <p:nvPr/>
        </p:nvSpPr>
        <p:spPr>
          <a:xfrm>
            <a:off x="5105400" y="4038601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2q</a:t>
            </a:r>
          </a:p>
        </p:txBody>
      </p:sp>
      <p:sp>
        <p:nvSpPr>
          <p:cNvPr id="399402" name="文本框 399401"/>
          <p:cNvSpPr txBox="1"/>
          <p:nvPr/>
        </p:nvSpPr>
        <p:spPr>
          <a:xfrm>
            <a:off x="4656138" y="3573464"/>
            <a:ext cx="457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D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grpSp>
        <p:nvGrpSpPr>
          <p:cNvPr id="399403" name="组合 399402"/>
          <p:cNvGrpSpPr/>
          <p:nvPr/>
        </p:nvGrpSpPr>
        <p:grpSpPr>
          <a:xfrm>
            <a:off x="4343400" y="3352800"/>
            <a:ext cx="609600" cy="152400"/>
            <a:chOff x="240" y="3168"/>
            <a:chExt cx="384" cy="96"/>
          </a:xfrm>
        </p:grpSpPr>
        <p:sp>
          <p:nvSpPr>
            <p:cNvPr id="399404" name="矩形 399403"/>
            <p:cNvSpPr/>
            <p:nvPr/>
          </p:nvSpPr>
          <p:spPr>
            <a:xfrm>
              <a:off x="240" y="3168"/>
              <a:ext cx="384" cy="96"/>
            </a:xfrm>
            <a:prstGeom prst="rect">
              <a:avLst/>
            </a:prstGeom>
            <a:pattFill prst="dkUpDiag">
              <a:fgClr>
                <a:srgbClr val="FFFFCC"/>
              </a:fgClr>
              <a:bgClr>
                <a:schemeClr val="tx2"/>
              </a:bgClr>
            </a:pattFill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05" name="直接连接符 399404"/>
            <p:cNvSpPr/>
            <p:nvPr/>
          </p:nvSpPr>
          <p:spPr>
            <a:xfrm>
              <a:off x="240" y="3264"/>
              <a:ext cx="384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99406" name="组合 399405"/>
          <p:cNvGrpSpPr/>
          <p:nvPr/>
        </p:nvGrpSpPr>
        <p:grpSpPr>
          <a:xfrm>
            <a:off x="5808663" y="5145088"/>
            <a:ext cx="576262" cy="588962"/>
            <a:chOff x="3061" y="711"/>
            <a:chExt cx="363" cy="371"/>
          </a:xfrm>
        </p:grpSpPr>
        <p:sp>
          <p:nvSpPr>
            <p:cNvPr id="399407" name="椭圆 399406"/>
            <p:cNvSpPr/>
            <p:nvPr/>
          </p:nvSpPr>
          <p:spPr>
            <a:xfrm>
              <a:off x="3193" y="711"/>
              <a:ext cx="103" cy="103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08" name="直接连接符 399407"/>
            <p:cNvSpPr/>
            <p:nvPr/>
          </p:nvSpPr>
          <p:spPr>
            <a:xfrm>
              <a:off x="3276" y="802"/>
              <a:ext cx="102" cy="1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09" name="直接连接符 399408"/>
            <p:cNvSpPr/>
            <p:nvPr/>
          </p:nvSpPr>
          <p:spPr>
            <a:xfrm flipH="1">
              <a:off x="3106" y="808"/>
              <a:ext cx="106" cy="1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0" name="直接连接符 399409"/>
            <p:cNvSpPr/>
            <p:nvPr/>
          </p:nvSpPr>
          <p:spPr>
            <a:xfrm>
              <a:off x="3061" y="992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1" name="直接连接符 399410"/>
            <p:cNvSpPr/>
            <p:nvPr/>
          </p:nvSpPr>
          <p:spPr>
            <a:xfrm flipH="1">
              <a:off x="3106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2" name="直接连接符 399411"/>
            <p:cNvSpPr/>
            <p:nvPr/>
          </p:nvSpPr>
          <p:spPr>
            <a:xfrm flipH="1">
              <a:off x="3152" y="99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3" name="直接连接符 399412"/>
            <p:cNvSpPr/>
            <p:nvPr/>
          </p:nvSpPr>
          <p:spPr>
            <a:xfrm flipH="1">
              <a:off x="3197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4" name="直接连接符 399413"/>
            <p:cNvSpPr/>
            <p:nvPr/>
          </p:nvSpPr>
          <p:spPr>
            <a:xfrm flipH="1">
              <a:off x="3242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5" name="直接连接符 399414"/>
            <p:cNvSpPr/>
            <p:nvPr/>
          </p:nvSpPr>
          <p:spPr>
            <a:xfrm flipH="1">
              <a:off x="3288" y="99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6" name="直接连接符 399415"/>
            <p:cNvSpPr/>
            <p:nvPr/>
          </p:nvSpPr>
          <p:spPr>
            <a:xfrm flipH="1">
              <a:off x="3333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7" name="直接连接符 399416"/>
            <p:cNvSpPr/>
            <p:nvPr/>
          </p:nvSpPr>
          <p:spPr>
            <a:xfrm flipH="1">
              <a:off x="3378" y="1037"/>
              <a:ext cx="46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8" name="直接连接符 399417"/>
            <p:cNvSpPr/>
            <p:nvPr/>
          </p:nvSpPr>
          <p:spPr>
            <a:xfrm flipH="1">
              <a:off x="3061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19" name="直接连接符 399418"/>
            <p:cNvSpPr/>
            <p:nvPr/>
          </p:nvSpPr>
          <p:spPr>
            <a:xfrm flipH="1">
              <a:off x="3061" y="992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0" name="直接连接符 399419"/>
            <p:cNvSpPr/>
            <p:nvPr/>
          </p:nvSpPr>
          <p:spPr>
            <a:xfrm>
              <a:off x="3061" y="992"/>
              <a:ext cx="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99421" name="组合 399420"/>
          <p:cNvGrpSpPr/>
          <p:nvPr/>
        </p:nvGrpSpPr>
        <p:grpSpPr>
          <a:xfrm>
            <a:off x="9191626" y="5084763"/>
            <a:ext cx="576263" cy="595312"/>
            <a:chOff x="3606" y="787"/>
            <a:chExt cx="363" cy="375"/>
          </a:xfrm>
        </p:grpSpPr>
        <p:sp>
          <p:nvSpPr>
            <p:cNvPr id="399422" name="直接连接符 399421"/>
            <p:cNvSpPr/>
            <p:nvPr/>
          </p:nvSpPr>
          <p:spPr>
            <a:xfrm flipH="1">
              <a:off x="3694" y="874"/>
              <a:ext cx="50" cy="10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3" name="直接连接符 399422"/>
            <p:cNvSpPr/>
            <p:nvPr/>
          </p:nvSpPr>
          <p:spPr>
            <a:xfrm>
              <a:off x="3824" y="874"/>
              <a:ext cx="50" cy="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4" name="直接连接符 399423"/>
            <p:cNvSpPr/>
            <p:nvPr/>
          </p:nvSpPr>
          <p:spPr>
            <a:xfrm flipV="1">
              <a:off x="3640" y="976"/>
              <a:ext cx="2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5" name="直接连接符 399424"/>
            <p:cNvSpPr/>
            <p:nvPr/>
          </p:nvSpPr>
          <p:spPr>
            <a:xfrm>
              <a:off x="3606" y="1072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6" name="直接连接符 399425"/>
            <p:cNvSpPr/>
            <p:nvPr/>
          </p:nvSpPr>
          <p:spPr>
            <a:xfrm flipH="1">
              <a:off x="3651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7" name="直接连接符 399426"/>
            <p:cNvSpPr/>
            <p:nvPr/>
          </p:nvSpPr>
          <p:spPr>
            <a:xfrm flipH="1">
              <a:off x="3697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8" name="直接连接符 399427"/>
            <p:cNvSpPr/>
            <p:nvPr/>
          </p:nvSpPr>
          <p:spPr>
            <a:xfrm flipH="1">
              <a:off x="3742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29" name="直接连接符 399428"/>
            <p:cNvSpPr/>
            <p:nvPr/>
          </p:nvSpPr>
          <p:spPr>
            <a:xfrm flipH="1">
              <a:off x="3787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0" name="直接连接符 399429"/>
            <p:cNvSpPr/>
            <p:nvPr/>
          </p:nvSpPr>
          <p:spPr>
            <a:xfrm flipH="1">
              <a:off x="3833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1" name="直接连接符 399430"/>
            <p:cNvSpPr/>
            <p:nvPr/>
          </p:nvSpPr>
          <p:spPr>
            <a:xfrm flipH="1">
              <a:off x="3878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2" name="直接连接符 399431"/>
            <p:cNvSpPr/>
            <p:nvPr/>
          </p:nvSpPr>
          <p:spPr>
            <a:xfrm flipH="1">
              <a:off x="3923" y="1117"/>
              <a:ext cx="46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3" name="直接连接符 399432"/>
            <p:cNvSpPr/>
            <p:nvPr/>
          </p:nvSpPr>
          <p:spPr>
            <a:xfrm flipH="1">
              <a:off x="3606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4" name="直接连接符 399433"/>
            <p:cNvSpPr/>
            <p:nvPr/>
          </p:nvSpPr>
          <p:spPr>
            <a:xfrm flipH="1">
              <a:off x="3606" y="1072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5" name="直接连接符 399434"/>
            <p:cNvSpPr/>
            <p:nvPr/>
          </p:nvSpPr>
          <p:spPr>
            <a:xfrm>
              <a:off x="3606" y="1072"/>
              <a:ext cx="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99436" name="椭圆 399435"/>
            <p:cNvSpPr/>
            <p:nvPr/>
          </p:nvSpPr>
          <p:spPr>
            <a:xfrm>
              <a:off x="3832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37" name="椭圆 399436"/>
            <p:cNvSpPr/>
            <p:nvPr/>
          </p:nvSpPr>
          <p:spPr>
            <a:xfrm>
              <a:off x="3651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9438" name="椭圆 399437"/>
            <p:cNvSpPr/>
            <p:nvPr/>
          </p:nvSpPr>
          <p:spPr>
            <a:xfrm>
              <a:off x="3730" y="787"/>
              <a:ext cx="103" cy="103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99439" name="文本框 399438"/>
          <p:cNvSpPr txBox="1"/>
          <p:nvPr/>
        </p:nvSpPr>
        <p:spPr>
          <a:xfrm>
            <a:off x="3505200" y="4149726"/>
            <a:ext cx="719138" cy="396875"/>
          </a:xfrm>
          <a:prstGeom prst="rect">
            <a:avLst/>
          </a:prstGeom>
          <a:noFill/>
          <a:ln w="19050">
            <a:noFill/>
          </a:ln>
        </p:spPr>
        <p:txBody>
          <a:bodyPr>
            <a:spAutoFit/>
          </a:bodyPr>
          <a:lstStyle/>
          <a:p>
            <a:r>
              <a:rPr lang="en-US" altLang="zh-CN" sz="2000" i="1">
                <a:latin typeface="Times New Roman" panose="02020603050405020304" pitchFamily="18" charset="0"/>
              </a:rPr>
              <a:t>l</a:t>
            </a: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矩形 400385"/>
          <p:cNvSpPr/>
          <p:nvPr/>
        </p:nvSpPr>
        <p:spPr>
          <a:xfrm>
            <a:off x="1447801" y="1828801"/>
            <a:ext cx="9142413" cy="4037013"/>
          </a:xfrm>
          <a:prstGeom prst="rect">
            <a:avLst/>
          </a:prstGeom>
          <a:noFill/>
          <a:ln w="9525">
            <a:noFill/>
          </a:ln>
        </p:spPr>
        <p:txBody>
          <a:bodyPr wrap="none" anchor="ctr" anchorCtr="0"/>
          <a:lstStyle/>
          <a:p>
            <a:pPr algn="ctr"/>
            <a:endParaRPr sz="2000" dirty="0">
              <a:latin typeface="Times New Roman" panose="02020603050405020304" pitchFamily="18" charset="0"/>
            </a:endParaRPr>
          </a:p>
        </p:txBody>
      </p:sp>
      <p:grpSp>
        <p:nvGrpSpPr>
          <p:cNvPr id="400555" name="组合 400554"/>
          <p:cNvGrpSpPr/>
          <p:nvPr/>
        </p:nvGrpSpPr>
        <p:grpSpPr>
          <a:xfrm>
            <a:off x="2589213" y="2132014"/>
            <a:ext cx="8077200" cy="2592387"/>
            <a:chOff x="671" y="1343"/>
            <a:chExt cx="5088" cy="1633"/>
          </a:xfrm>
        </p:grpSpPr>
        <p:sp>
          <p:nvSpPr>
            <p:cNvPr id="400396" name="文本框 400395"/>
            <p:cNvSpPr txBox="1"/>
            <p:nvPr/>
          </p:nvSpPr>
          <p:spPr>
            <a:xfrm>
              <a:off x="5238" y="2256"/>
              <a:ext cx="5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grpSp>
          <p:nvGrpSpPr>
            <p:cNvPr id="400457" name="组合 400456"/>
            <p:cNvGrpSpPr/>
            <p:nvPr/>
          </p:nvGrpSpPr>
          <p:grpSpPr>
            <a:xfrm>
              <a:off x="671" y="1343"/>
              <a:ext cx="4720" cy="1633"/>
              <a:chOff x="671" y="1343"/>
              <a:chExt cx="4720" cy="1633"/>
            </a:xfrm>
          </p:grpSpPr>
          <p:grpSp>
            <p:nvGrpSpPr>
              <p:cNvPr id="400387" name="组合 400386"/>
              <p:cNvGrpSpPr/>
              <p:nvPr/>
            </p:nvGrpSpPr>
            <p:grpSpPr>
              <a:xfrm>
                <a:off x="671" y="1343"/>
                <a:ext cx="624" cy="1113"/>
                <a:chOff x="720" y="1968"/>
                <a:chExt cx="624" cy="1113"/>
              </a:xfrm>
            </p:grpSpPr>
            <p:sp>
              <p:nvSpPr>
                <p:cNvPr id="400388" name="直接连接符 400387"/>
                <p:cNvSpPr/>
                <p:nvPr/>
              </p:nvSpPr>
              <p:spPr>
                <a:xfrm flipH="1">
                  <a:off x="1104" y="2160"/>
                  <a:ext cx="0" cy="911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389" name="椭圆 400388"/>
                <p:cNvSpPr/>
                <p:nvPr/>
              </p:nvSpPr>
              <p:spPr>
                <a:xfrm>
                  <a:off x="1056" y="2064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390" name="文本框 400389"/>
                <p:cNvSpPr txBox="1"/>
                <p:nvPr/>
              </p:nvSpPr>
              <p:spPr>
                <a:xfrm>
                  <a:off x="720" y="2831"/>
                  <a:ext cx="336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A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391" name="文本框 400390"/>
                <p:cNvSpPr txBox="1"/>
                <p:nvPr/>
              </p:nvSpPr>
              <p:spPr>
                <a:xfrm>
                  <a:off x="720" y="2064"/>
                  <a:ext cx="288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D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392" name="组合 400391"/>
                <p:cNvGrpSpPr/>
                <p:nvPr/>
              </p:nvGrpSpPr>
              <p:grpSpPr>
                <a:xfrm>
                  <a:off x="912" y="1968"/>
                  <a:ext cx="432" cy="96"/>
                  <a:chOff x="3936" y="1440"/>
                  <a:chExt cx="432" cy="96"/>
                </a:xfrm>
              </p:grpSpPr>
              <p:sp>
                <p:nvSpPr>
                  <p:cNvPr id="400393" name="矩形 400392"/>
                  <p:cNvSpPr/>
                  <p:nvPr/>
                </p:nvSpPr>
                <p:spPr>
                  <a:xfrm>
                    <a:off x="3936" y="1440"/>
                    <a:ext cx="432" cy="96"/>
                  </a:xfrm>
                  <a:prstGeom prst="rect">
                    <a:avLst/>
                  </a:prstGeom>
                  <a:pattFill prst="dkUpDiag">
                    <a:fgClr>
                      <a:srgbClr val="FFFFCC"/>
                    </a:fgClr>
                    <a:bgClr>
                      <a:schemeClr val="tx2"/>
                    </a:bgClr>
                  </a:pattFill>
                  <a:ln w="9525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394" name="直接连接符 400393"/>
                  <p:cNvSpPr/>
                  <p:nvPr/>
                </p:nvSpPr>
                <p:spPr>
                  <a:xfrm>
                    <a:off x="3936" y="1536"/>
                    <a:ext cx="432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400395" name="文本框 400394"/>
              <p:cNvSpPr txBox="1"/>
              <p:nvPr/>
            </p:nvSpPr>
            <p:spPr>
              <a:xfrm>
                <a:off x="3312" y="2544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397" name="文本框 400396"/>
              <p:cNvSpPr txBox="1"/>
              <p:nvPr/>
            </p:nvSpPr>
            <p:spPr>
              <a:xfrm>
                <a:off x="3960" y="1920"/>
                <a:ext cx="37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400398" name="文本框 400397"/>
              <p:cNvSpPr txBox="1"/>
              <p:nvPr/>
            </p:nvSpPr>
            <p:spPr>
              <a:xfrm>
                <a:off x="2491" y="1776"/>
                <a:ext cx="42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2q</a:t>
                </a:r>
              </a:p>
            </p:txBody>
          </p:sp>
          <p:grpSp>
            <p:nvGrpSpPr>
              <p:cNvPr id="400399" name="组合 400398"/>
              <p:cNvGrpSpPr/>
              <p:nvPr/>
            </p:nvGrpSpPr>
            <p:grpSpPr>
              <a:xfrm>
                <a:off x="2111" y="2063"/>
                <a:ext cx="3087" cy="432"/>
                <a:chOff x="2097" y="2688"/>
                <a:chExt cx="3087" cy="432"/>
              </a:xfrm>
            </p:grpSpPr>
            <p:sp>
              <p:nvSpPr>
                <p:cNvPr id="400400" name="直接连接符 400399"/>
                <p:cNvSpPr/>
                <p:nvPr/>
              </p:nvSpPr>
              <p:spPr>
                <a:xfrm>
                  <a:off x="2312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1" name="直接连接符 400400"/>
                <p:cNvSpPr/>
                <p:nvPr/>
              </p:nvSpPr>
              <p:spPr>
                <a:xfrm>
                  <a:off x="2593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2" name="直接连接符 400401"/>
                <p:cNvSpPr/>
                <p:nvPr/>
              </p:nvSpPr>
              <p:spPr>
                <a:xfrm>
                  <a:off x="2843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3" name="直接连接符 400402"/>
                <p:cNvSpPr/>
                <p:nvPr/>
              </p:nvSpPr>
              <p:spPr>
                <a:xfrm>
                  <a:off x="2097" y="2688"/>
                  <a:ext cx="1023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04" name="直接连接符 400403"/>
                <p:cNvSpPr/>
                <p:nvPr/>
              </p:nvSpPr>
              <p:spPr>
                <a:xfrm>
                  <a:off x="3376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5" name="直接连接符 400404"/>
                <p:cNvSpPr/>
                <p:nvPr/>
              </p:nvSpPr>
              <p:spPr>
                <a:xfrm>
                  <a:off x="3660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6" name="直接连接符 400405"/>
                <p:cNvSpPr/>
                <p:nvPr/>
              </p:nvSpPr>
              <p:spPr>
                <a:xfrm>
                  <a:off x="3897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7" name="直接连接符 400406"/>
                <p:cNvSpPr/>
                <p:nvPr/>
              </p:nvSpPr>
              <p:spPr>
                <a:xfrm>
                  <a:off x="4181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8" name="直接连接符 400407"/>
                <p:cNvSpPr/>
                <p:nvPr/>
              </p:nvSpPr>
              <p:spPr>
                <a:xfrm>
                  <a:off x="4466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09" name="直接连接符 400408"/>
                <p:cNvSpPr/>
                <p:nvPr/>
              </p:nvSpPr>
              <p:spPr>
                <a:xfrm>
                  <a:off x="4702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10" name="直接连接符 400409"/>
                <p:cNvSpPr/>
                <p:nvPr/>
              </p:nvSpPr>
              <p:spPr>
                <a:xfrm>
                  <a:off x="4939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11" name="直接连接符 400410"/>
                <p:cNvSpPr/>
                <p:nvPr/>
              </p:nvSpPr>
              <p:spPr>
                <a:xfrm>
                  <a:off x="3120" y="2880"/>
                  <a:ext cx="206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12" name="直接连接符 400411"/>
                <p:cNvSpPr/>
                <p:nvPr/>
              </p:nvSpPr>
              <p:spPr>
                <a:xfrm>
                  <a:off x="3120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13" name="直接连接符 400412"/>
                <p:cNvSpPr/>
                <p:nvPr/>
              </p:nvSpPr>
              <p:spPr>
                <a:xfrm>
                  <a:off x="5184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</p:grpSp>
          <p:sp>
            <p:nvSpPr>
              <p:cNvPr id="400414" name="椭圆 400413"/>
              <p:cNvSpPr/>
              <p:nvPr/>
            </p:nvSpPr>
            <p:spPr>
              <a:xfrm>
                <a:off x="1008" y="2448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0415" name="矩形 400414"/>
              <p:cNvSpPr/>
              <p:nvPr/>
            </p:nvSpPr>
            <p:spPr>
              <a:xfrm>
                <a:off x="1920" y="2208"/>
                <a:ext cx="22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 anchor="t" anchorCtr="0">
                <a:spAutoFit/>
              </a:bodyPr>
              <a:lstStyle/>
              <a:p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400416" name="直接连接符 400415"/>
              <p:cNvSpPr/>
              <p:nvPr/>
            </p:nvSpPr>
            <p:spPr>
              <a:xfrm>
                <a:off x="2112" y="2496"/>
                <a:ext cx="312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417" name="直接连接符 400416"/>
              <p:cNvSpPr/>
              <p:nvPr/>
            </p:nvSpPr>
            <p:spPr>
              <a:xfrm>
                <a:off x="2111" y="2063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400419" name="组合 400418"/>
              <p:cNvGrpSpPr/>
              <p:nvPr/>
            </p:nvGrpSpPr>
            <p:grpSpPr>
              <a:xfrm>
                <a:off x="1056" y="1488"/>
                <a:ext cx="1104" cy="1488"/>
                <a:chOff x="1056" y="1488"/>
                <a:chExt cx="1104" cy="1487"/>
              </a:xfrm>
            </p:grpSpPr>
            <p:sp>
              <p:nvSpPr>
                <p:cNvPr id="400420" name="直接连接符 400419"/>
                <p:cNvSpPr/>
                <p:nvPr/>
              </p:nvSpPr>
              <p:spPr>
                <a:xfrm flipV="1">
                  <a:off x="2113" y="1671"/>
                  <a:ext cx="0" cy="825"/>
                </a:xfrm>
                <a:prstGeom prst="line">
                  <a:avLst/>
                </a:prstGeom>
                <a:ln w="38100" cap="flat" cmpd="sng">
                  <a:solidFill>
                    <a:srgbClr val="9933FF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21" name="文本框 400420"/>
                <p:cNvSpPr txBox="1"/>
                <p:nvPr/>
              </p:nvSpPr>
              <p:spPr>
                <a:xfrm>
                  <a:off x="1824" y="1488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i="1"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400422" name="文本框 400421"/>
                <p:cNvSpPr txBox="1"/>
                <p:nvPr/>
              </p:nvSpPr>
              <p:spPr>
                <a:xfrm>
                  <a:off x="1104" y="2591"/>
                  <a:ext cx="336" cy="232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i="1"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  <p:sp>
              <p:nvSpPr>
                <p:cNvPr id="400423" name="直接连接符 400422"/>
                <p:cNvSpPr/>
                <p:nvPr/>
              </p:nvSpPr>
              <p:spPr>
                <a:xfrm>
                  <a:off x="1056" y="2543"/>
                  <a:ext cx="0" cy="432"/>
                </a:xfrm>
                <a:prstGeom prst="line">
                  <a:avLst/>
                </a:prstGeom>
                <a:ln w="38100" cap="flat" cmpd="sng">
                  <a:solidFill>
                    <a:srgbClr val="9933FF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</p:grpSp>
          <p:grpSp>
            <p:nvGrpSpPr>
              <p:cNvPr id="400424" name="组合 400423"/>
              <p:cNvGrpSpPr/>
              <p:nvPr/>
            </p:nvGrpSpPr>
            <p:grpSpPr>
              <a:xfrm>
                <a:off x="2971" y="2469"/>
                <a:ext cx="363" cy="371"/>
                <a:chOff x="3061" y="711"/>
                <a:chExt cx="363" cy="371"/>
              </a:xfrm>
            </p:grpSpPr>
            <p:sp>
              <p:nvSpPr>
                <p:cNvPr id="400425" name="椭圆 400424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26" name="直接连接符 400425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27" name="直接连接符 400426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28" name="直接连接符 400427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29" name="直接连接符 400428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0" name="直接连接符 400429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1" name="直接连接符 400430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2" name="直接连接符 400431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3" name="直接连接符 400432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4" name="直接连接符 400433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5" name="直接连接符 400434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6" name="直接连接符 400435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7" name="直接连接符 400436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38" name="直接连接符 400437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0439" name="组合 400438"/>
              <p:cNvGrpSpPr/>
              <p:nvPr/>
            </p:nvGrpSpPr>
            <p:grpSpPr>
              <a:xfrm>
                <a:off x="5028" y="2465"/>
                <a:ext cx="363" cy="375"/>
                <a:chOff x="3606" y="787"/>
                <a:chExt cx="363" cy="375"/>
              </a:xfrm>
            </p:grpSpPr>
            <p:sp>
              <p:nvSpPr>
                <p:cNvPr id="400440" name="直接连接符 400439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1" name="直接连接符 400440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2" name="直接连接符 400441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3" name="直接连接符 400442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4" name="直接连接符 400443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5" name="直接连接符 400444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6" name="直接连接符 400445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7" name="直接连接符 400446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8" name="直接连接符 400447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49" name="直接连接符 400448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50" name="直接连接符 400449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51" name="直接连接符 400450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52" name="直接连接符 400451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53" name="直接连接符 400452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54" name="椭圆 400453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55" name="椭圆 400454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56" name="椭圆 400455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grpSp>
        <p:nvGrpSpPr>
          <p:cNvPr id="400468" name="组合 400467"/>
          <p:cNvGrpSpPr/>
          <p:nvPr/>
        </p:nvGrpSpPr>
        <p:grpSpPr>
          <a:xfrm>
            <a:off x="1414463" y="1557338"/>
            <a:ext cx="9218612" cy="4324350"/>
            <a:chOff x="0" y="300"/>
            <a:chExt cx="5807" cy="2724"/>
          </a:xfrm>
        </p:grpSpPr>
        <p:sp>
          <p:nvSpPr>
            <p:cNvPr id="400469" name="矩形 400468" descr="蓝色面巾纸"/>
            <p:cNvSpPr/>
            <p:nvPr/>
          </p:nvSpPr>
          <p:spPr>
            <a:xfrm>
              <a:off x="476" y="300"/>
              <a:ext cx="5080" cy="2495"/>
            </a:xfrm>
            <a:prstGeom prst="rect">
              <a:avLst/>
            </a:prstGeom>
            <a:blipFill rotWithShape="1">
              <a:blip r:embed="rId3"/>
            </a:blipFill>
            <a:ln w="19050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0470" name="矩形 400469"/>
            <p:cNvSpPr/>
            <p:nvPr/>
          </p:nvSpPr>
          <p:spPr>
            <a:xfrm>
              <a:off x="0" y="481"/>
              <a:ext cx="5759" cy="2543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0471" name="组合 400470"/>
            <p:cNvGrpSpPr/>
            <p:nvPr/>
          </p:nvGrpSpPr>
          <p:grpSpPr>
            <a:xfrm>
              <a:off x="588" y="672"/>
              <a:ext cx="5219" cy="2123"/>
              <a:chOff x="588" y="672"/>
              <a:chExt cx="5219" cy="2123"/>
            </a:xfrm>
          </p:grpSpPr>
          <p:grpSp>
            <p:nvGrpSpPr>
              <p:cNvPr id="400472" name="组合 400471"/>
              <p:cNvGrpSpPr/>
              <p:nvPr/>
            </p:nvGrpSpPr>
            <p:grpSpPr>
              <a:xfrm>
                <a:off x="719" y="672"/>
                <a:ext cx="624" cy="1113"/>
                <a:chOff x="720" y="1968"/>
                <a:chExt cx="624" cy="1113"/>
              </a:xfrm>
            </p:grpSpPr>
            <p:sp>
              <p:nvSpPr>
                <p:cNvPr id="400473" name="直接连接符 400472"/>
                <p:cNvSpPr/>
                <p:nvPr/>
              </p:nvSpPr>
              <p:spPr>
                <a:xfrm flipH="1">
                  <a:off x="1104" y="2160"/>
                  <a:ext cx="0" cy="911"/>
                </a:xfrm>
                <a:prstGeom prst="line">
                  <a:avLst/>
                </a:prstGeom>
                <a:ln w="3810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74" name="椭圆 400473"/>
                <p:cNvSpPr/>
                <p:nvPr/>
              </p:nvSpPr>
              <p:spPr>
                <a:xfrm>
                  <a:off x="1056" y="2064"/>
                  <a:ext cx="96" cy="96"/>
                </a:xfrm>
                <a:prstGeom prst="ellipse">
                  <a:avLst/>
                </a:prstGeom>
                <a:solidFill>
                  <a:srgbClr val="006600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475" name="文本框 400474"/>
                <p:cNvSpPr txBox="1"/>
                <p:nvPr/>
              </p:nvSpPr>
              <p:spPr>
                <a:xfrm>
                  <a:off x="720" y="2831"/>
                  <a:ext cx="336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A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00476" name="文本框 400475"/>
                <p:cNvSpPr txBox="1"/>
                <p:nvPr/>
              </p:nvSpPr>
              <p:spPr>
                <a:xfrm>
                  <a:off x="720" y="2064"/>
                  <a:ext cx="288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D</a:t>
                  </a:r>
                  <a:endParaRPr lang="en-US" altLang="zh-CN" i="1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00477" name="组合 400476"/>
                <p:cNvGrpSpPr/>
                <p:nvPr/>
              </p:nvGrpSpPr>
              <p:grpSpPr>
                <a:xfrm>
                  <a:off x="912" y="1968"/>
                  <a:ext cx="432" cy="96"/>
                  <a:chOff x="3936" y="1440"/>
                  <a:chExt cx="432" cy="96"/>
                </a:xfrm>
              </p:grpSpPr>
              <p:sp>
                <p:nvSpPr>
                  <p:cNvPr id="400478" name="矩形 400477"/>
                  <p:cNvSpPr/>
                  <p:nvPr/>
                </p:nvSpPr>
                <p:spPr>
                  <a:xfrm>
                    <a:off x="3936" y="1440"/>
                    <a:ext cx="432" cy="96"/>
                  </a:xfrm>
                  <a:prstGeom prst="rect">
                    <a:avLst/>
                  </a:prstGeom>
                  <a:pattFill prst="dkUpDiag">
                    <a:fgClr>
                      <a:srgbClr val="FFFFCC"/>
                    </a:fgClr>
                    <a:bgClr>
                      <a:schemeClr val="tx2"/>
                    </a:bgClr>
                  </a:pattFill>
                  <a:ln w="9525">
                    <a:noFill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00479" name="直接连接符 400478"/>
                  <p:cNvSpPr/>
                  <p:nvPr/>
                </p:nvSpPr>
                <p:spPr>
                  <a:xfrm>
                    <a:off x="3936" y="1536"/>
                    <a:ext cx="432" cy="0"/>
                  </a:xfrm>
                  <a:prstGeom prst="line">
                    <a:avLst/>
                  </a:prstGeom>
                  <a:ln w="2857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</p:sp>
            </p:grpSp>
          </p:grpSp>
          <p:sp>
            <p:nvSpPr>
              <p:cNvPr id="400480" name="文本框 400479"/>
              <p:cNvSpPr txBox="1"/>
              <p:nvPr/>
            </p:nvSpPr>
            <p:spPr>
              <a:xfrm>
                <a:off x="3334" y="1797"/>
                <a:ext cx="38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481" name="文本框 400480"/>
              <p:cNvSpPr txBox="1"/>
              <p:nvPr/>
            </p:nvSpPr>
            <p:spPr>
              <a:xfrm>
                <a:off x="5286" y="1585"/>
                <a:ext cx="52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0482" name="文本框 400481"/>
              <p:cNvSpPr txBox="1"/>
              <p:nvPr/>
            </p:nvSpPr>
            <p:spPr>
              <a:xfrm>
                <a:off x="4135" y="1320"/>
                <a:ext cx="378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q</a:t>
                </a:r>
              </a:p>
            </p:txBody>
          </p:sp>
          <p:sp>
            <p:nvSpPr>
              <p:cNvPr id="400483" name="文本框 400482"/>
              <p:cNvSpPr txBox="1"/>
              <p:nvPr/>
            </p:nvSpPr>
            <p:spPr>
              <a:xfrm>
                <a:off x="2539" y="1139"/>
                <a:ext cx="42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</a:rPr>
                  <a:t>2</a:t>
                </a:r>
                <a:r>
                  <a:rPr lang="en-US" altLang="zh-CN" sz="2000" i="1">
                    <a:latin typeface="Times New Roman" panose="02020603050405020304" pitchFamily="18" charset="0"/>
                  </a:rPr>
                  <a:t>q</a:t>
                </a:r>
              </a:p>
            </p:txBody>
          </p:sp>
          <p:grpSp>
            <p:nvGrpSpPr>
              <p:cNvPr id="400484" name="组合 400483"/>
              <p:cNvGrpSpPr/>
              <p:nvPr/>
            </p:nvGrpSpPr>
            <p:grpSpPr>
              <a:xfrm>
                <a:off x="2159" y="1392"/>
                <a:ext cx="3087" cy="432"/>
                <a:chOff x="2097" y="2688"/>
                <a:chExt cx="3087" cy="432"/>
              </a:xfrm>
            </p:grpSpPr>
            <p:sp>
              <p:nvSpPr>
                <p:cNvPr id="400485" name="直接连接符 400484"/>
                <p:cNvSpPr/>
                <p:nvPr/>
              </p:nvSpPr>
              <p:spPr>
                <a:xfrm>
                  <a:off x="2312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86" name="直接连接符 400485"/>
                <p:cNvSpPr/>
                <p:nvPr/>
              </p:nvSpPr>
              <p:spPr>
                <a:xfrm>
                  <a:off x="2593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87" name="直接连接符 400486"/>
                <p:cNvSpPr/>
                <p:nvPr/>
              </p:nvSpPr>
              <p:spPr>
                <a:xfrm>
                  <a:off x="2843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88" name="直接连接符 400487"/>
                <p:cNvSpPr/>
                <p:nvPr/>
              </p:nvSpPr>
              <p:spPr>
                <a:xfrm>
                  <a:off x="2097" y="2688"/>
                  <a:ext cx="1023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89" name="直接连接符 400488"/>
                <p:cNvSpPr/>
                <p:nvPr/>
              </p:nvSpPr>
              <p:spPr>
                <a:xfrm>
                  <a:off x="3376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0" name="直接连接符 400489"/>
                <p:cNvSpPr/>
                <p:nvPr/>
              </p:nvSpPr>
              <p:spPr>
                <a:xfrm>
                  <a:off x="3660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1" name="直接连接符 400490"/>
                <p:cNvSpPr/>
                <p:nvPr/>
              </p:nvSpPr>
              <p:spPr>
                <a:xfrm>
                  <a:off x="3897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2" name="直接连接符 400491"/>
                <p:cNvSpPr/>
                <p:nvPr/>
              </p:nvSpPr>
              <p:spPr>
                <a:xfrm>
                  <a:off x="4181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3" name="直接连接符 400492"/>
                <p:cNvSpPr/>
                <p:nvPr/>
              </p:nvSpPr>
              <p:spPr>
                <a:xfrm>
                  <a:off x="4466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4" name="直接连接符 400493"/>
                <p:cNvSpPr/>
                <p:nvPr/>
              </p:nvSpPr>
              <p:spPr>
                <a:xfrm>
                  <a:off x="4702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5" name="直接连接符 400494"/>
                <p:cNvSpPr/>
                <p:nvPr/>
              </p:nvSpPr>
              <p:spPr>
                <a:xfrm>
                  <a:off x="4939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6" name="直接连接符 400495"/>
                <p:cNvSpPr/>
                <p:nvPr/>
              </p:nvSpPr>
              <p:spPr>
                <a:xfrm>
                  <a:off x="3120" y="2880"/>
                  <a:ext cx="2064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497" name="直接连接符 400496"/>
                <p:cNvSpPr/>
                <p:nvPr/>
              </p:nvSpPr>
              <p:spPr>
                <a:xfrm>
                  <a:off x="3120" y="2688"/>
                  <a:ext cx="0" cy="432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498" name="直接连接符 400497"/>
                <p:cNvSpPr/>
                <p:nvPr/>
              </p:nvSpPr>
              <p:spPr>
                <a:xfrm>
                  <a:off x="5184" y="2880"/>
                  <a:ext cx="0" cy="24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</p:grpSp>
          <p:sp>
            <p:nvSpPr>
              <p:cNvPr id="400499" name="直接连接符 400498"/>
              <p:cNvSpPr/>
              <p:nvPr/>
            </p:nvSpPr>
            <p:spPr>
              <a:xfrm>
                <a:off x="2144" y="1825"/>
                <a:ext cx="3126" cy="0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500" name="直接连接符 400499"/>
              <p:cNvSpPr/>
              <p:nvPr/>
            </p:nvSpPr>
            <p:spPr>
              <a:xfrm>
                <a:off x="2159" y="1392"/>
                <a:ext cx="0" cy="432"/>
              </a:xfrm>
              <a:prstGeom prst="line">
                <a:avLst/>
              </a:prstGeom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med"/>
              </a:ln>
            </p:spPr>
          </p:sp>
          <p:grpSp>
            <p:nvGrpSpPr>
              <p:cNvPr id="400501" name="组合 400500"/>
              <p:cNvGrpSpPr/>
              <p:nvPr/>
            </p:nvGrpSpPr>
            <p:grpSpPr>
              <a:xfrm>
                <a:off x="1846" y="1825"/>
                <a:ext cx="240" cy="528"/>
                <a:chOff x="1776" y="1344"/>
                <a:chExt cx="240" cy="528"/>
              </a:xfrm>
            </p:grpSpPr>
            <p:sp>
              <p:nvSpPr>
                <p:cNvPr id="400502" name="直接连接符 400501"/>
                <p:cNvSpPr/>
                <p:nvPr/>
              </p:nvSpPr>
              <p:spPr>
                <a:xfrm>
                  <a:off x="1776" y="1344"/>
                  <a:ext cx="240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03" name="直接连接符 400502"/>
                <p:cNvSpPr/>
                <p:nvPr/>
              </p:nvSpPr>
              <p:spPr>
                <a:xfrm>
                  <a:off x="1776" y="1872"/>
                  <a:ext cx="240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04" name="直接连接符 400503"/>
                <p:cNvSpPr/>
                <p:nvPr/>
              </p:nvSpPr>
              <p:spPr>
                <a:xfrm>
                  <a:off x="1872" y="1344"/>
                  <a:ext cx="0" cy="52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triangle" w="sm" len="lg"/>
                  <a:tailEnd type="triangle" w="sm" len="lg"/>
                </a:ln>
              </p:spPr>
            </p:sp>
          </p:grpSp>
          <p:graphicFrame>
            <p:nvGraphicFramePr>
              <p:cNvPr id="400505" name="对象 400504"/>
              <p:cNvGraphicFramePr/>
              <p:nvPr/>
            </p:nvGraphicFramePr>
            <p:xfrm>
              <a:off x="1610" y="1947"/>
              <a:ext cx="272" cy="25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4" r:id="rId4" imgW="254000" imgH="241300" progId="Equation.3">
                      <p:embed/>
                    </p:oleObj>
                  </mc:Choice>
                  <mc:Fallback>
                    <p:oleObj r:id="rId4" imgW="254000" imgH="241300" progId="Equation.3">
                      <p:embed/>
                      <p:pic>
                        <p:nvPicPr>
                          <p:cNvPr id="400505" name="对象 400504"/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1610" y="1947"/>
                            <a:ext cx="272" cy="25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400506" name="组合 400505"/>
              <p:cNvGrpSpPr/>
              <p:nvPr/>
            </p:nvGrpSpPr>
            <p:grpSpPr>
              <a:xfrm>
                <a:off x="1871" y="768"/>
                <a:ext cx="336" cy="1056"/>
                <a:chOff x="1872" y="2065"/>
                <a:chExt cx="336" cy="1056"/>
              </a:xfrm>
            </p:grpSpPr>
            <p:sp>
              <p:nvSpPr>
                <p:cNvPr id="400507" name="直接连接符 400506"/>
                <p:cNvSpPr/>
                <p:nvPr/>
              </p:nvSpPr>
              <p:spPr>
                <a:xfrm flipV="1">
                  <a:off x="2161" y="2257"/>
                  <a:ext cx="0" cy="864"/>
                </a:xfrm>
                <a:prstGeom prst="line">
                  <a:avLst/>
                </a:prstGeom>
                <a:ln w="28575" cap="flat" cmpd="sng">
                  <a:solidFill>
                    <a:srgbClr val="008000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400508" name="文本框 400507"/>
                <p:cNvSpPr txBox="1"/>
                <p:nvPr/>
              </p:nvSpPr>
              <p:spPr>
                <a:xfrm>
                  <a:off x="1872" y="2065"/>
                  <a:ext cx="336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en-US" altLang="zh-CN" i="1">
                      <a:latin typeface="Times New Roman" panose="02020603050405020304" pitchFamily="18" charset="0"/>
                    </a:rPr>
                    <a:t>N</a:t>
                  </a:r>
                </a:p>
              </p:txBody>
            </p:sp>
          </p:grpSp>
          <p:sp>
            <p:nvSpPr>
              <p:cNvPr id="400509" name="文本框 400508"/>
              <p:cNvSpPr txBox="1"/>
              <p:nvPr/>
            </p:nvSpPr>
            <p:spPr>
              <a:xfrm>
                <a:off x="1250" y="2523"/>
                <a:ext cx="33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400510" name="直接连接符 400509"/>
              <p:cNvSpPr/>
              <p:nvPr/>
            </p:nvSpPr>
            <p:spPr>
              <a:xfrm>
                <a:off x="1111" y="2321"/>
                <a:ext cx="0" cy="474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0511" name="椭圆 400510"/>
              <p:cNvSpPr/>
              <p:nvPr/>
            </p:nvSpPr>
            <p:spPr>
              <a:xfrm>
                <a:off x="1055" y="1728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0512" name="组合 400511"/>
              <p:cNvGrpSpPr/>
              <p:nvPr/>
            </p:nvGrpSpPr>
            <p:grpSpPr>
              <a:xfrm>
                <a:off x="588" y="1776"/>
                <a:ext cx="432" cy="528"/>
                <a:chOff x="528" y="3072"/>
                <a:chExt cx="432" cy="528"/>
              </a:xfrm>
            </p:grpSpPr>
            <p:graphicFrame>
              <p:nvGraphicFramePr>
                <p:cNvPr id="400513" name="对象 400512"/>
                <p:cNvGraphicFramePr/>
                <p:nvPr/>
              </p:nvGraphicFramePr>
              <p:xfrm>
                <a:off x="528" y="3216"/>
                <a:ext cx="215" cy="183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8435" r:id="rId6" imgW="342900" imgH="292100" progId="Equation.3">
                        <p:embed/>
                      </p:oleObj>
                    </mc:Choice>
                    <mc:Fallback>
                      <p:oleObj r:id="rId6" imgW="342900" imgH="292100" progId="Equation.3">
                        <p:embed/>
                        <p:pic>
                          <p:nvPicPr>
                            <p:cNvPr id="400513" name="对象 400512"/>
                            <p:cNvPicPr/>
                            <p:nvPr/>
                          </p:nvPicPr>
                          <p:blipFill>
                            <a:blip r:embed="rId7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528" y="3216"/>
                              <a:ext cx="215" cy="183"/>
                            </a:xfrm>
                            <a:prstGeom prst="rect">
                              <a:avLst/>
                            </a:prstGeom>
                            <a:noFill/>
                            <a:ln w="38100">
                              <a:noFill/>
                              <a:miter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400514" name="直接连接符 400513"/>
                <p:cNvSpPr/>
                <p:nvPr/>
              </p:nvSpPr>
              <p:spPr>
                <a:xfrm flipH="1">
                  <a:off x="672" y="3072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15" name="直接连接符 400514"/>
                <p:cNvSpPr/>
                <p:nvPr/>
              </p:nvSpPr>
              <p:spPr>
                <a:xfrm flipH="1">
                  <a:off x="672" y="3600"/>
                  <a:ext cx="288" cy="0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16" name="直接连接符 400515"/>
                <p:cNvSpPr/>
                <p:nvPr/>
              </p:nvSpPr>
              <p:spPr>
                <a:xfrm flipV="1">
                  <a:off x="768" y="3072"/>
                  <a:ext cx="0" cy="528"/>
                </a:xfrm>
                <a:prstGeom prst="line">
                  <a:avLst/>
                </a:prstGeom>
                <a:ln w="19050" cap="flat" cmpd="sng">
                  <a:solidFill>
                    <a:schemeClr val="tx1"/>
                  </a:solidFill>
                  <a:prstDash val="solid"/>
                  <a:headEnd type="triangle" w="sm" len="lg"/>
                  <a:tailEnd type="triangle" w="sm" len="lg"/>
                </a:ln>
              </p:spPr>
            </p:sp>
          </p:grpSp>
          <p:graphicFrame>
            <p:nvGraphicFramePr>
              <p:cNvPr id="400517" name="对象 400516"/>
              <p:cNvGraphicFramePr/>
              <p:nvPr/>
            </p:nvGraphicFramePr>
            <p:xfrm>
              <a:off x="884" y="2352"/>
              <a:ext cx="202" cy="18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436" r:id="rId8" imgW="355600" imgH="330200" progId="Equation.DSMT4">
                      <p:embed/>
                    </p:oleObj>
                  </mc:Choice>
                  <mc:Fallback>
                    <p:oleObj r:id="rId8" imgW="355600" imgH="330200" progId="Equation.DSMT4">
                      <p:embed/>
                      <p:pic>
                        <p:nvPicPr>
                          <p:cNvPr id="400517" name="对象 400516"/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884" y="2352"/>
                            <a:ext cx="202" cy="188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0518" name="直接连接符 400517"/>
              <p:cNvSpPr/>
              <p:nvPr/>
            </p:nvSpPr>
            <p:spPr>
              <a:xfrm>
                <a:off x="1111" y="1816"/>
                <a:ext cx="0" cy="48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0519" name="椭圆 400518"/>
              <p:cNvSpPr/>
              <p:nvPr/>
            </p:nvSpPr>
            <p:spPr>
              <a:xfrm>
                <a:off x="1055" y="2256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400520" name="组合 400519"/>
              <p:cNvGrpSpPr/>
              <p:nvPr/>
            </p:nvGrpSpPr>
            <p:grpSpPr>
              <a:xfrm>
                <a:off x="3016" y="1797"/>
                <a:ext cx="363" cy="371"/>
                <a:chOff x="3061" y="711"/>
                <a:chExt cx="363" cy="371"/>
              </a:xfrm>
            </p:grpSpPr>
            <p:sp>
              <p:nvSpPr>
                <p:cNvPr id="400521" name="椭圆 400520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522" name="直接连接符 400521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3" name="直接连接符 400522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4" name="直接连接符 400523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5" name="直接连接符 400524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6" name="直接连接符 400525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7" name="直接连接符 400526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8" name="直接连接符 400527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29" name="直接连接符 400528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0" name="直接连接符 400529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1" name="直接连接符 400530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2" name="直接连接符 400531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3" name="直接连接符 400532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4" name="直接连接符 400533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400535" name="组合 400534"/>
              <p:cNvGrpSpPr/>
              <p:nvPr/>
            </p:nvGrpSpPr>
            <p:grpSpPr>
              <a:xfrm>
                <a:off x="5057" y="1785"/>
                <a:ext cx="363" cy="375"/>
                <a:chOff x="3606" y="787"/>
                <a:chExt cx="363" cy="375"/>
              </a:xfrm>
            </p:grpSpPr>
            <p:sp>
              <p:nvSpPr>
                <p:cNvPr id="400536" name="直接连接符 400535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7" name="直接连接符 400536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8" name="直接连接符 400537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39" name="直接连接符 400538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0" name="直接连接符 400539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1" name="直接连接符 400540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2" name="直接连接符 400541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3" name="直接连接符 400542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4" name="直接连接符 400543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5" name="直接连接符 400544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6" name="直接连接符 400545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7" name="直接连接符 400546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8" name="直接连接符 400547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49" name="直接连接符 400548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0550" name="椭圆 400549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551" name="椭圆 400550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0552" name="椭圆 400551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400553" name="矩形 400552"/>
          <p:cNvSpPr/>
          <p:nvPr/>
        </p:nvSpPr>
        <p:spPr>
          <a:xfrm>
            <a:off x="1911350" y="5564188"/>
            <a:ext cx="583364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点的变形相容条件是拉杆和梁在变形后仍连结于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点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即</a:t>
            </a:r>
          </a:p>
        </p:txBody>
      </p:sp>
      <p:graphicFrame>
        <p:nvGraphicFramePr>
          <p:cNvPr id="400554" name="对象 400553"/>
          <p:cNvGraphicFramePr/>
          <p:nvPr/>
        </p:nvGraphicFramePr>
        <p:xfrm>
          <a:off x="4800600" y="6237288"/>
          <a:ext cx="119380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7" r:id="rId10" imgW="1193165" imgH="431800" progId="Equation.DSMT4">
                  <p:embed/>
                </p:oleObj>
              </mc:Choice>
              <mc:Fallback>
                <p:oleObj r:id="rId10" imgW="1193165" imgH="431800" progId="Equation.DSMT4">
                  <p:embed/>
                  <p:pic>
                    <p:nvPicPr>
                      <p:cNvPr id="400554" name="对象 400553"/>
                      <p:cNvPicPr/>
                      <p:nvPr/>
                    </p:nvPicPr>
                    <p:blipFill>
                      <a:blip r:embed="rId11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800600" y="6237288"/>
                        <a:ext cx="1193800" cy="4318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0418" name="矩形 400417"/>
          <p:cNvSpPr/>
          <p:nvPr/>
        </p:nvSpPr>
        <p:spPr>
          <a:xfrm>
            <a:off x="1524001" y="620713"/>
            <a:ext cx="8748713" cy="7825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解：这是一次超静定问题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将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AD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杆与梁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AC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之间的连结绞看作多余约束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拉力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N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为多余反力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基本静定系如图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0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400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00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"/>
                                        <p:tgtEl>
                                          <p:spTgt spid="4005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0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553" grpId="0" build="p"/>
      <p:bldP spid="4004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矩形 402433"/>
          <p:cNvSpPr/>
          <p:nvPr/>
        </p:nvSpPr>
        <p:spPr>
          <a:xfrm>
            <a:off x="4872038" y="685800"/>
            <a:ext cx="5562600" cy="61722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02507" name="文本框 402506"/>
          <p:cNvSpPr txBox="1"/>
          <p:nvPr/>
        </p:nvSpPr>
        <p:spPr>
          <a:xfrm>
            <a:off x="1928813" y="1916113"/>
            <a:ext cx="24384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变形几何方程为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402509" name="矩形 402508"/>
          <p:cNvSpPr/>
          <p:nvPr/>
        </p:nvSpPr>
        <p:spPr>
          <a:xfrm>
            <a:off x="1852614" y="765175"/>
            <a:ext cx="3811587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根据叠加法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端的挠度为</a:t>
            </a:r>
          </a:p>
        </p:txBody>
      </p:sp>
      <p:grpSp>
        <p:nvGrpSpPr>
          <p:cNvPr id="402630" name="组合 402629"/>
          <p:cNvGrpSpPr/>
          <p:nvPr/>
        </p:nvGrpSpPr>
        <p:grpSpPr>
          <a:xfrm>
            <a:off x="5203826" y="620714"/>
            <a:ext cx="5535613" cy="2376487"/>
            <a:chOff x="2318" y="391"/>
            <a:chExt cx="3487" cy="1497"/>
          </a:xfrm>
        </p:grpSpPr>
        <p:sp>
          <p:nvSpPr>
            <p:cNvPr id="402621" name="任意多边形 402620"/>
            <p:cNvSpPr/>
            <p:nvPr/>
          </p:nvSpPr>
          <p:spPr>
            <a:xfrm>
              <a:off x="2975" y="1185"/>
              <a:ext cx="2405" cy="657"/>
            </a:xfrm>
            <a:custGeom>
              <a:avLst/>
              <a:gdLst/>
              <a:ahLst/>
              <a:cxnLst/>
              <a:rect l="0" t="0" r="0" b="0"/>
              <a:pathLst>
                <a:path w="2405" h="657">
                  <a:moveTo>
                    <a:pt x="0" y="657"/>
                  </a:moveTo>
                  <a:cubicBezTo>
                    <a:pt x="17" y="635"/>
                    <a:pt x="49" y="576"/>
                    <a:pt x="101" y="522"/>
                  </a:cubicBezTo>
                  <a:cubicBezTo>
                    <a:pt x="153" y="468"/>
                    <a:pt x="237" y="393"/>
                    <a:pt x="313" y="334"/>
                  </a:cubicBezTo>
                  <a:cubicBezTo>
                    <a:pt x="389" y="275"/>
                    <a:pt x="481" y="213"/>
                    <a:pt x="559" y="168"/>
                  </a:cubicBezTo>
                  <a:cubicBezTo>
                    <a:pt x="637" y="123"/>
                    <a:pt x="698" y="90"/>
                    <a:pt x="783" y="62"/>
                  </a:cubicBezTo>
                  <a:cubicBezTo>
                    <a:pt x="868" y="34"/>
                    <a:pt x="979" y="0"/>
                    <a:pt x="1068" y="1"/>
                  </a:cubicBezTo>
                  <a:cubicBezTo>
                    <a:pt x="1157" y="2"/>
                    <a:pt x="1242" y="33"/>
                    <a:pt x="1320" y="68"/>
                  </a:cubicBezTo>
                  <a:cubicBezTo>
                    <a:pt x="1398" y="103"/>
                    <a:pt x="1463" y="167"/>
                    <a:pt x="1538" y="213"/>
                  </a:cubicBezTo>
                  <a:cubicBezTo>
                    <a:pt x="1613" y="259"/>
                    <a:pt x="1694" y="314"/>
                    <a:pt x="1767" y="342"/>
                  </a:cubicBezTo>
                  <a:cubicBezTo>
                    <a:pt x="1840" y="370"/>
                    <a:pt x="1919" y="379"/>
                    <a:pt x="1974" y="381"/>
                  </a:cubicBezTo>
                  <a:cubicBezTo>
                    <a:pt x="2029" y="383"/>
                    <a:pt x="2049" y="373"/>
                    <a:pt x="2097" y="353"/>
                  </a:cubicBezTo>
                  <a:cubicBezTo>
                    <a:pt x="2145" y="333"/>
                    <a:pt x="2208" y="297"/>
                    <a:pt x="2259" y="258"/>
                  </a:cubicBezTo>
                  <a:cubicBezTo>
                    <a:pt x="2310" y="219"/>
                    <a:pt x="2375" y="147"/>
                    <a:pt x="2405" y="118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2435" name="文本框 402434"/>
            <p:cNvSpPr txBox="1"/>
            <p:nvPr/>
          </p:nvSpPr>
          <p:spPr>
            <a:xfrm>
              <a:off x="3865" y="1348"/>
              <a:ext cx="30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2436" name="文本框 402435"/>
            <p:cNvSpPr txBox="1"/>
            <p:nvPr/>
          </p:nvSpPr>
          <p:spPr>
            <a:xfrm>
              <a:off x="5392" y="1060"/>
              <a:ext cx="41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2437" name="文本框 402436"/>
            <p:cNvSpPr txBox="1"/>
            <p:nvPr/>
          </p:nvSpPr>
          <p:spPr>
            <a:xfrm>
              <a:off x="4379" y="724"/>
              <a:ext cx="30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402438" name="文本框 402437"/>
            <p:cNvSpPr txBox="1"/>
            <p:nvPr/>
          </p:nvSpPr>
          <p:spPr>
            <a:xfrm>
              <a:off x="3215" y="580"/>
              <a:ext cx="33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2q</a:t>
              </a:r>
            </a:p>
          </p:txBody>
        </p:sp>
        <p:sp>
          <p:nvSpPr>
            <p:cNvPr id="402439" name="直接连接符 402438"/>
            <p:cNvSpPr/>
            <p:nvPr/>
          </p:nvSpPr>
          <p:spPr>
            <a:xfrm>
              <a:off x="2901" y="1300"/>
              <a:ext cx="247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40" name="直接连接符 402439"/>
            <p:cNvSpPr/>
            <p:nvPr/>
          </p:nvSpPr>
          <p:spPr>
            <a:xfrm flipV="1">
              <a:off x="2914" y="436"/>
              <a:ext cx="0" cy="864"/>
            </a:xfrm>
            <a:prstGeom prst="line">
              <a:avLst/>
            </a:prstGeom>
            <a:ln w="28575" cap="flat" cmpd="sng">
              <a:solidFill>
                <a:srgbClr val="0080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44" name="文本框 402443"/>
            <p:cNvSpPr txBox="1"/>
            <p:nvPr/>
          </p:nvSpPr>
          <p:spPr>
            <a:xfrm>
              <a:off x="2685" y="391"/>
              <a:ext cx="26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N</a:t>
              </a:r>
            </a:p>
          </p:txBody>
        </p:sp>
        <p:grpSp>
          <p:nvGrpSpPr>
            <p:cNvPr id="402445" name="组合 402444"/>
            <p:cNvGrpSpPr/>
            <p:nvPr/>
          </p:nvGrpSpPr>
          <p:grpSpPr>
            <a:xfrm>
              <a:off x="2901" y="868"/>
              <a:ext cx="2447" cy="432"/>
              <a:chOff x="2097" y="2688"/>
              <a:chExt cx="3087" cy="432"/>
            </a:xfrm>
          </p:grpSpPr>
          <p:sp>
            <p:nvSpPr>
              <p:cNvPr id="402446" name="直接连接符 402445"/>
              <p:cNvSpPr/>
              <p:nvPr/>
            </p:nvSpPr>
            <p:spPr>
              <a:xfrm>
                <a:off x="2312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47" name="直接连接符 402446"/>
              <p:cNvSpPr/>
              <p:nvPr/>
            </p:nvSpPr>
            <p:spPr>
              <a:xfrm>
                <a:off x="2593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48" name="直接连接符 402447"/>
              <p:cNvSpPr/>
              <p:nvPr/>
            </p:nvSpPr>
            <p:spPr>
              <a:xfrm>
                <a:off x="2843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49" name="直接连接符 402448"/>
              <p:cNvSpPr/>
              <p:nvPr/>
            </p:nvSpPr>
            <p:spPr>
              <a:xfrm>
                <a:off x="2097" y="2688"/>
                <a:ext cx="102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450" name="直接连接符 402449"/>
              <p:cNvSpPr/>
              <p:nvPr/>
            </p:nvSpPr>
            <p:spPr>
              <a:xfrm>
                <a:off x="3376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1" name="直接连接符 402450"/>
              <p:cNvSpPr/>
              <p:nvPr/>
            </p:nvSpPr>
            <p:spPr>
              <a:xfrm>
                <a:off x="3660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2" name="直接连接符 402451"/>
              <p:cNvSpPr/>
              <p:nvPr/>
            </p:nvSpPr>
            <p:spPr>
              <a:xfrm>
                <a:off x="3897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3" name="直接连接符 402452"/>
              <p:cNvSpPr/>
              <p:nvPr/>
            </p:nvSpPr>
            <p:spPr>
              <a:xfrm>
                <a:off x="4181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4" name="直接连接符 402453"/>
              <p:cNvSpPr/>
              <p:nvPr/>
            </p:nvSpPr>
            <p:spPr>
              <a:xfrm>
                <a:off x="4466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5" name="直接连接符 402454"/>
              <p:cNvSpPr/>
              <p:nvPr/>
            </p:nvSpPr>
            <p:spPr>
              <a:xfrm>
                <a:off x="4702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6" name="直接连接符 402455"/>
              <p:cNvSpPr/>
              <p:nvPr/>
            </p:nvSpPr>
            <p:spPr>
              <a:xfrm>
                <a:off x="4939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7" name="直接连接符 402456"/>
              <p:cNvSpPr/>
              <p:nvPr/>
            </p:nvSpPr>
            <p:spPr>
              <a:xfrm>
                <a:off x="3120" y="2880"/>
                <a:ext cx="206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458" name="直接连接符 402457"/>
              <p:cNvSpPr/>
              <p:nvPr/>
            </p:nvSpPr>
            <p:spPr>
              <a:xfrm>
                <a:off x="3120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59" name="直接连接符 402458"/>
              <p:cNvSpPr/>
              <p:nvPr/>
            </p:nvSpPr>
            <p:spPr>
              <a:xfrm>
                <a:off x="5184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</p:grpSp>
        <p:sp>
          <p:nvSpPr>
            <p:cNvPr id="402461" name="直接连接符 402460"/>
            <p:cNvSpPr/>
            <p:nvPr/>
          </p:nvSpPr>
          <p:spPr>
            <a:xfrm>
              <a:off x="2589" y="1298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62" name="直接连接符 402461"/>
            <p:cNvSpPr/>
            <p:nvPr/>
          </p:nvSpPr>
          <p:spPr>
            <a:xfrm>
              <a:off x="2589" y="1888"/>
              <a:ext cx="240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63" name="直接连接符 402462"/>
            <p:cNvSpPr/>
            <p:nvPr/>
          </p:nvSpPr>
          <p:spPr>
            <a:xfrm>
              <a:off x="2699" y="1298"/>
              <a:ext cx="0" cy="59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grpSp>
          <p:nvGrpSpPr>
            <p:cNvPr id="402543" name="组合 402542"/>
            <p:cNvGrpSpPr/>
            <p:nvPr/>
          </p:nvGrpSpPr>
          <p:grpSpPr>
            <a:xfrm>
              <a:off x="3515" y="1253"/>
              <a:ext cx="363" cy="371"/>
              <a:chOff x="3061" y="711"/>
              <a:chExt cx="363" cy="371"/>
            </a:xfrm>
          </p:grpSpPr>
          <p:sp>
            <p:nvSpPr>
              <p:cNvPr id="402544" name="椭圆 402543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45" name="直接连接符 402544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46" name="直接连接符 402545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47" name="直接连接符 402546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48" name="直接连接符 402547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49" name="直接连接符 402548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0" name="直接连接符 402549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1" name="直接连接符 402550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2" name="直接连接符 402551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3" name="直接连接符 402552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4" name="直接连接符 402553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5" name="直接连接符 402554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6" name="直接连接符 402555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57" name="直接连接符 402556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02558" name="组合 402557"/>
            <p:cNvGrpSpPr/>
            <p:nvPr/>
          </p:nvGrpSpPr>
          <p:grpSpPr>
            <a:xfrm>
              <a:off x="5193" y="1286"/>
              <a:ext cx="363" cy="375"/>
              <a:chOff x="3606" y="787"/>
              <a:chExt cx="363" cy="375"/>
            </a:xfrm>
          </p:grpSpPr>
          <p:sp>
            <p:nvSpPr>
              <p:cNvPr id="402559" name="直接连接符 402558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0" name="直接连接符 402559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1" name="直接连接符 402560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2" name="直接连接符 402561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3" name="直接连接符 402562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4" name="直接连接符 402563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5" name="直接连接符 402564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6" name="直接连接符 402565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7" name="直接连接符 402566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8" name="直接连接符 402567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69" name="直接连接符 402568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70" name="直接连接符 402569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71" name="直接连接符 402570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72" name="直接连接符 402571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73" name="椭圆 402572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74" name="椭圆 402573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75" name="椭圆 402574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402610" name="对象 402609"/>
            <p:cNvGraphicFramePr/>
            <p:nvPr/>
          </p:nvGraphicFramePr>
          <p:xfrm>
            <a:off x="2318" y="1442"/>
            <a:ext cx="30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58" r:id="rId3" imgW="609600" imgH="508000" progId="Equation.DSMT4">
                    <p:embed/>
                  </p:oleObj>
                </mc:Choice>
                <mc:Fallback>
                  <p:oleObj r:id="rId3" imgW="609600" imgH="508000" progId="Equation.DSMT4">
                    <p:embed/>
                    <p:pic>
                      <p:nvPicPr>
                        <p:cNvPr id="402610" name="对象 402609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2318" y="1442"/>
                          <a:ext cx="306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2612" name="对象 402611"/>
          <p:cNvGraphicFramePr/>
          <p:nvPr/>
        </p:nvGraphicFramePr>
        <p:xfrm>
          <a:off x="1992313" y="1412875"/>
          <a:ext cx="23368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59" r:id="rId5" imgW="2335530" imgH="482600" progId="Equation.DSMT4">
                  <p:embed/>
                </p:oleObj>
              </mc:Choice>
              <mc:Fallback>
                <p:oleObj r:id="rId5" imgW="2335530" imgH="482600" progId="Equation.DSMT4">
                  <p:embed/>
                  <p:pic>
                    <p:nvPicPr>
                      <p:cNvPr id="402612" name="对象 40261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1412875"/>
                        <a:ext cx="23368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2613" name="对象 402612"/>
          <p:cNvGraphicFramePr/>
          <p:nvPr/>
        </p:nvGraphicFramePr>
        <p:xfrm>
          <a:off x="1992313" y="2492375"/>
          <a:ext cx="22733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r:id="rId7" imgW="2272030" imgH="482600" progId="Equation.DSMT4">
                  <p:embed/>
                </p:oleObj>
              </mc:Choice>
              <mc:Fallback>
                <p:oleObj r:id="rId7" imgW="2272030" imgH="482600" progId="Equation.DSMT4">
                  <p:embed/>
                  <p:pic>
                    <p:nvPicPr>
                      <p:cNvPr id="402613" name="对象 402612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92313" y="2492375"/>
                        <a:ext cx="2273300" cy="4826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02632" name="组合 402631"/>
          <p:cNvGrpSpPr/>
          <p:nvPr/>
        </p:nvGrpSpPr>
        <p:grpSpPr>
          <a:xfrm>
            <a:off x="5087939" y="2825751"/>
            <a:ext cx="5640387" cy="2187575"/>
            <a:chOff x="2245" y="1780"/>
            <a:chExt cx="3553" cy="1378"/>
          </a:xfrm>
        </p:grpSpPr>
        <p:sp>
          <p:nvSpPr>
            <p:cNvPr id="402476" name="直接连接符 402475"/>
            <p:cNvSpPr/>
            <p:nvPr/>
          </p:nvSpPr>
          <p:spPr>
            <a:xfrm>
              <a:off x="2917" y="2068"/>
              <a:ext cx="8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68" name="文本框 402467"/>
            <p:cNvSpPr txBox="1"/>
            <p:nvPr/>
          </p:nvSpPr>
          <p:spPr>
            <a:xfrm>
              <a:off x="3933" y="2500"/>
              <a:ext cx="31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2469" name="文本框 402468"/>
            <p:cNvSpPr txBox="1"/>
            <p:nvPr/>
          </p:nvSpPr>
          <p:spPr>
            <a:xfrm>
              <a:off x="5373" y="2260"/>
              <a:ext cx="425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2470" name="直接连接符 402469"/>
            <p:cNvSpPr/>
            <p:nvPr/>
          </p:nvSpPr>
          <p:spPr>
            <a:xfrm>
              <a:off x="2917" y="2500"/>
              <a:ext cx="249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71" name="文本框 402470"/>
            <p:cNvSpPr txBox="1"/>
            <p:nvPr/>
          </p:nvSpPr>
          <p:spPr>
            <a:xfrm>
              <a:off x="4405" y="1924"/>
              <a:ext cx="30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402472" name="文本框 402471"/>
            <p:cNvSpPr txBox="1"/>
            <p:nvPr/>
          </p:nvSpPr>
          <p:spPr>
            <a:xfrm>
              <a:off x="3232" y="1780"/>
              <a:ext cx="341" cy="23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2q</a:t>
              </a:r>
            </a:p>
          </p:txBody>
        </p:sp>
        <p:sp>
          <p:nvSpPr>
            <p:cNvPr id="402473" name="直接连接符 402472"/>
            <p:cNvSpPr/>
            <p:nvPr/>
          </p:nvSpPr>
          <p:spPr>
            <a:xfrm>
              <a:off x="3157" y="2068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74" name="直接连接符 402473"/>
            <p:cNvSpPr/>
            <p:nvPr/>
          </p:nvSpPr>
          <p:spPr>
            <a:xfrm>
              <a:off x="3349" y="2068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75" name="直接连接符 402474"/>
            <p:cNvSpPr/>
            <p:nvPr/>
          </p:nvSpPr>
          <p:spPr>
            <a:xfrm>
              <a:off x="3541" y="2068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77" name="直接连接符 402476"/>
            <p:cNvSpPr/>
            <p:nvPr/>
          </p:nvSpPr>
          <p:spPr>
            <a:xfrm>
              <a:off x="3938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78" name="直接连接符 402477"/>
            <p:cNvSpPr/>
            <p:nvPr/>
          </p:nvSpPr>
          <p:spPr>
            <a:xfrm>
              <a:off x="4164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79" name="直接连接符 402478"/>
            <p:cNvSpPr/>
            <p:nvPr/>
          </p:nvSpPr>
          <p:spPr>
            <a:xfrm>
              <a:off x="4353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0" name="直接连接符 402479"/>
            <p:cNvSpPr/>
            <p:nvPr/>
          </p:nvSpPr>
          <p:spPr>
            <a:xfrm>
              <a:off x="4580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1" name="直接连接符 402480"/>
            <p:cNvSpPr/>
            <p:nvPr/>
          </p:nvSpPr>
          <p:spPr>
            <a:xfrm>
              <a:off x="4808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2" name="直接连接符 402481"/>
            <p:cNvSpPr/>
            <p:nvPr/>
          </p:nvSpPr>
          <p:spPr>
            <a:xfrm>
              <a:off x="4995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3" name="直接连接符 402482"/>
            <p:cNvSpPr/>
            <p:nvPr/>
          </p:nvSpPr>
          <p:spPr>
            <a:xfrm>
              <a:off x="5185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4" name="直接连接符 402483"/>
            <p:cNvSpPr/>
            <p:nvPr/>
          </p:nvSpPr>
          <p:spPr>
            <a:xfrm>
              <a:off x="3711" y="2260"/>
              <a:ext cx="16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85" name="直接连接符 402484"/>
            <p:cNvSpPr/>
            <p:nvPr/>
          </p:nvSpPr>
          <p:spPr>
            <a:xfrm>
              <a:off x="2931" y="2068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6" name="直接连接符 402485"/>
            <p:cNvSpPr/>
            <p:nvPr/>
          </p:nvSpPr>
          <p:spPr>
            <a:xfrm>
              <a:off x="3733" y="2068"/>
              <a:ext cx="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7" name="直接连接符 402486"/>
            <p:cNvSpPr/>
            <p:nvPr/>
          </p:nvSpPr>
          <p:spPr>
            <a:xfrm>
              <a:off x="5371" y="2260"/>
              <a:ext cx="0" cy="24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402489" name="直接连接符 402488"/>
            <p:cNvSpPr/>
            <p:nvPr/>
          </p:nvSpPr>
          <p:spPr>
            <a:xfrm>
              <a:off x="2544" y="2500"/>
              <a:ext cx="3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90" name="直接连接符 402489"/>
            <p:cNvSpPr/>
            <p:nvPr/>
          </p:nvSpPr>
          <p:spPr>
            <a:xfrm>
              <a:off x="2544" y="3158"/>
              <a:ext cx="33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2491" name="直接连接符 402490"/>
            <p:cNvSpPr/>
            <p:nvPr/>
          </p:nvSpPr>
          <p:spPr>
            <a:xfrm>
              <a:off x="2608" y="2478"/>
              <a:ext cx="0" cy="68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grpSp>
          <p:nvGrpSpPr>
            <p:cNvPr id="402510" name="组合 402509"/>
            <p:cNvGrpSpPr/>
            <p:nvPr/>
          </p:nvGrpSpPr>
          <p:grpSpPr>
            <a:xfrm>
              <a:off x="3560" y="2478"/>
              <a:ext cx="363" cy="371"/>
              <a:chOff x="3061" y="711"/>
              <a:chExt cx="363" cy="371"/>
            </a:xfrm>
          </p:grpSpPr>
          <p:sp>
            <p:nvSpPr>
              <p:cNvPr id="402511" name="椭圆 402510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12" name="直接连接符 402511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3" name="直接连接符 402512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4" name="直接连接符 402513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5" name="直接连接符 402514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6" name="直接连接符 402515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7" name="直接连接符 402516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8" name="直接连接符 402517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19" name="直接连接符 402518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0" name="直接连接符 402519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1" name="直接连接符 402520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2" name="直接连接符 402521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3" name="直接连接符 402522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4" name="直接连接符 402523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02525" name="组合 402524"/>
            <p:cNvGrpSpPr/>
            <p:nvPr/>
          </p:nvGrpSpPr>
          <p:grpSpPr>
            <a:xfrm>
              <a:off x="5193" y="2478"/>
              <a:ext cx="363" cy="375"/>
              <a:chOff x="3606" y="787"/>
              <a:chExt cx="363" cy="375"/>
            </a:xfrm>
          </p:grpSpPr>
          <p:sp>
            <p:nvSpPr>
              <p:cNvPr id="402526" name="直接连接符 402525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7" name="直接连接符 402526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8" name="直接连接符 402527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29" name="直接连接符 402528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0" name="直接连接符 402529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1" name="直接连接符 402530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2" name="直接连接符 402531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3" name="直接连接符 402532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4" name="直接连接符 402533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5" name="直接连接符 402534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6" name="直接连接符 402535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7" name="直接连接符 402536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8" name="直接连接符 402537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39" name="直接连接符 402538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40" name="椭圆 402539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41" name="椭圆 402540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2542" name="椭圆 402541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402609" name="对象 402608"/>
            <p:cNvGraphicFramePr/>
            <p:nvPr/>
          </p:nvGraphicFramePr>
          <p:xfrm>
            <a:off x="2245" y="2638"/>
            <a:ext cx="363" cy="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r:id="rId9" imgW="723900" imgH="546100" progId="Equation.DSMT4">
                    <p:embed/>
                  </p:oleObj>
                </mc:Choice>
                <mc:Fallback>
                  <p:oleObj r:id="rId9" imgW="723900" imgH="546100" progId="Equation.DSMT4">
                    <p:embed/>
                    <p:pic>
                      <p:nvPicPr>
                        <p:cNvPr id="402609" name="对象 402608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2245" y="2638"/>
                          <a:ext cx="363" cy="24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2619" name="任意多边形 402618"/>
            <p:cNvSpPr/>
            <p:nvPr/>
          </p:nvSpPr>
          <p:spPr>
            <a:xfrm>
              <a:off x="2880" y="2282"/>
              <a:ext cx="2500" cy="876"/>
            </a:xfrm>
            <a:custGeom>
              <a:avLst/>
              <a:gdLst/>
              <a:ahLst/>
              <a:cxnLst/>
              <a:rect l="0" t="0" r="0" b="0"/>
              <a:pathLst>
                <a:path w="2500" h="876">
                  <a:moveTo>
                    <a:pt x="0" y="876"/>
                  </a:moveTo>
                  <a:cubicBezTo>
                    <a:pt x="31" y="846"/>
                    <a:pt x="102" y="755"/>
                    <a:pt x="183" y="687"/>
                  </a:cubicBezTo>
                  <a:cubicBezTo>
                    <a:pt x="265" y="619"/>
                    <a:pt x="385" y="537"/>
                    <a:pt x="491" y="467"/>
                  </a:cubicBezTo>
                  <a:cubicBezTo>
                    <a:pt x="597" y="397"/>
                    <a:pt x="694" y="333"/>
                    <a:pt x="822" y="268"/>
                  </a:cubicBezTo>
                  <a:cubicBezTo>
                    <a:pt x="950" y="203"/>
                    <a:pt x="1121" y="123"/>
                    <a:pt x="1261" y="79"/>
                  </a:cubicBezTo>
                  <a:cubicBezTo>
                    <a:pt x="1401" y="35"/>
                    <a:pt x="1535" y="8"/>
                    <a:pt x="1663" y="4"/>
                  </a:cubicBezTo>
                  <a:cubicBezTo>
                    <a:pt x="1791" y="0"/>
                    <a:pt x="1922" y="29"/>
                    <a:pt x="2030" y="56"/>
                  </a:cubicBezTo>
                  <a:cubicBezTo>
                    <a:pt x="2138" y="83"/>
                    <a:pt x="2232" y="134"/>
                    <a:pt x="2310" y="167"/>
                  </a:cubicBezTo>
                  <a:cubicBezTo>
                    <a:pt x="2388" y="200"/>
                    <a:pt x="2460" y="238"/>
                    <a:pt x="2500" y="257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sm" len="lg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02633" name="组合 402632"/>
          <p:cNvGrpSpPr/>
          <p:nvPr/>
        </p:nvGrpSpPr>
        <p:grpSpPr>
          <a:xfrm>
            <a:off x="5097464" y="5035550"/>
            <a:ext cx="5641975" cy="1797050"/>
            <a:chOff x="2251" y="3172"/>
            <a:chExt cx="3554" cy="1132"/>
          </a:xfrm>
        </p:grpSpPr>
        <p:sp>
          <p:nvSpPr>
            <p:cNvPr id="402502" name="直接连接符 402501"/>
            <p:cNvSpPr/>
            <p:nvPr/>
          </p:nvSpPr>
          <p:spPr>
            <a:xfrm>
              <a:off x="2541" y="3566"/>
              <a:ext cx="24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402625" name="组合 402624"/>
            <p:cNvGrpSpPr/>
            <p:nvPr/>
          </p:nvGrpSpPr>
          <p:grpSpPr>
            <a:xfrm>
              <a:off x="2251" y="3172"/>
              <a:ext cx="3554" cy="1132"/>
              <a:chOff x="2251" y="3172"/>
              <a:chExt cx="3554" cy="1132"/>
            </a:xfrm>
          </p:grpSpPr>
          <p:sp>
            <p:nvSpPr>
              <p:cNvPr id="402493" name="文本框 402492"/>
              <p:cNvSpPr txBox="1"/>
              <p:nvPr/>
            </p:nvSpPr>
            <p:spPr>
              <a:xfrm>
                <a:off x="3742" y="3702"/>
                <a:ext cx="304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402494" name="文本框 402493"/>
              <p:cNvSpPr txBox="1"/>
              <p:nvPr/>
            </p:nvSpPr>
            <p:spPr>
              <a:xfrm>
                <a:off x="5392" y="3776"/>
                <a:ext cx="41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2495" name="直接连接符 402494"/>
              <p:cNvSpPr/>
              <p:nvPr/>
            </p:nvSpPr>
            <p:spPr>
              <a:xfrm>
                <a:off x="2901" y="3969"/>
                <a:ext cx="247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496" name="直接连接符 402495"/>
              <p:cNvSpPr/>
              <p:nvPr/>
            </p:nvSpPr>
            <p:spPr>
              <a:xfrm flipV="1">
                <a:off x="2913" y="3278"/>
                <a:ext cx="0" cy="691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2497" name="文本框 402496"/>
              <p:cNvSpPr txBox="1"/>
              <p:nvPr/>
            </p:nvSpPr>
            <p:spPr>
              <a:xfrm>
                <a:off x="2973" y="3172"/>
                <a:ext cx="26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i="1">
                    <a:latin typeface="Times New Roman" panose="02020603050405020304" pitchFamily="18" charset="0"/>
                  </a:rPr>
                  <a:t>N</a:t>
                </a:r>
              </a:p>
            </p:txBody>
          </p:sp>
          <p:sp>
            <p:nvSpPr>
              <p:cNvPr id="402503" name="直接连接符 402502"/>
              <p:cNvSpPr/>
              <p:nvPr/>
            </p:nvSpPr>
            <p:spPr>
              <a:xfrm>
                <a:off x="2541" y="3988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2504" name="直接连接符 402503"/>
              <p:cNvSpPr/>
              <p:nvPr/>
            </p:nvSpPr>
            <p:spPr>
              <a:xfrm>
                <a:off x="2653" y="3566"/>
                <a:ext cx="0" cy="40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grpSp>
            <p:nvGrpSpPr>
              <p:cNvPr id="402576" name="组合 402575"/>
              <p:cNvGrpSpPr/>
              <p:nvPr/>
            </p:nvGrpSpPr>
            <p:grpSpPr>
              <a:xfrm>
                <a:off x="5148" y="3929"/>
                <a:ext cx="363" cy="375"/>
                <a:chOff x="3606" y="787"/>
                <a:chExt cx="363" cy="375"/>
              </a:xfrm>
            </p:grpSpPr>
            <p:sp>
              <p:nvSpPr>
                <p:cNvPr id="402577" name="直接连接符 402576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78" name="直接连接符 402577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79" name="直接连接符 402578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0" name="直接连接符 402579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1" name="直接连接符 402580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2" name="直接连接符 402581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3" name="直接连接符 402582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4" name="直接连接符 402583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5" name="直接连接符 402584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6" name="直接连接符 402585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7" name="直接连接符 402586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8" name="直接连接符 402587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89" name="直接连接符 402588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90" name="直接连接符 402589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91" name="椭圆 402590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2592" name="椭圆 402591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2593" name="椭圆 402592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402594" name="组合 402593"/>
              <p:cNvGrpSpPr/>
              <p:nvPr/>
            </p:nvGrpSpPr>
            <p:grpSpPr>
              <a:xfrm>
                <a:off x="3515" y="3921"/>
                <a:ext cx="363" cy="371"/>
                <a:chOff x="3061" y="711"/>
                <a:chExt cx="363" cy="371"/>
              </a:xfrm>
            </p:grpSpPr>
            <p:sp>
              <p:nvSpPr>
                <p:cNvPr id="402595" name="椭圆 402594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2596" name="直接连接符 402595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97" name="直接连接符 402596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98" name="直接连接符 402597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599" name="直接连接符 402598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0" name="直接连接符 402599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1" name="直接连接符 402600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2" name="直接连接符 402601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3" name="直接连接符 402602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4" name="直接连接符 402603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5" name="直接连接符 402604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6" name="直接连接符 402605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7" name="直接连接符 402606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402608" name="直接连接符 402607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aphicFrame>
            <p:nvGraphicFramePr>
              <p:cNvPr id="402611" name="对象 402610"/>
              <p:cNvGraphicFramePr/>
              <p:nvPr/>
            </p:nvGraphicFramePr>
            <p:xfrm>
              <a:off x="2251" y="3612"/>
              <a:ext cx="402" cy="23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9462" r:id="rId11" imgW="799465" imgH="508000" progId="Equation.DSMT4">
                      <p:embed/>
                    </p:oleObj>
                  </mc:Choice>
                  <mc:Fallback>
                    <p:oleObj r:id="rId11" imgW="799465" imgH="508000" progId="Equation.DSMT4">
                      <p:embed/>
                      <p:pic>
                        <p:nvPicPr>
                          <p:cNvPr id="402611" name="对象 402610"/>
                          <p:cNvPicPr/>
                          <p:nvPr/>
                        </p:nvPicPr>
                        <p:blipFill>
                          <a:blip r:embed="rId12"/>
                          <a:stretch>
                            <a:fillRect/>
                          </a:stretch>
                        </p:blipFill>
                        <p:spPr>
                          <a:xfrm>
                            <a:off x="2251" y="3612"/>
                            <a:ext cx="402" cy="231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2620" name="任意多边形 402619"/>
              <p:cNvSpPr/>
              <p:nvPr/>
            </p:nvSpPr>
            <p:spPr>
              <a:xfrm>
                <a:off x="2925" y="3568"/>
                <a:ext cx="2391" cy="620"/>
              </a:xfrm>
              <a:custGeom>
                <a:avLst/>
                <a:gdLst/>
                <a:ahLst/>
                <a:cxnLst/>
                <a:rect l="0" t="0" r="0" b="0"/>
                <a:pathLst>
                  <a:path w="2391" h="620">
                    <a:moveTo>
                      <a:pt x="0" y="0"/>
                    </a:moveTo>
                    <a:cubicBezTo>
                      <a:pt x="33" y="28"/>
                      <a:pt x="115" y="112"/>
                      <a:pt x="201" y="166"/>
                    </a:cubicBezTo>
                    <a:cubicBezTo>
                      <a:pt x="287" y="220"/>
                      <a:pt x="448" y="291"/>
                      <a:pt x="520" y="324"/>
                    </a:cubicBezTo>
                    <a:cubicBezTo>
                      <a:pt x="592" y="357"/>
                      <a:pt x="583" y="346"/>
                      <a:pt x="635" y="365"/>
                    </a:cubicBezTo>
                    <a:cubicBezTo>
                      <a:pt x="687" y="384"/>
                      <a:pt x="765" y="413"/>
                      <a:pt x="833" y="440"/>
                    </a:cubicBezTo>
                    <a:cubicBezTo>
                      <a:pt x="901" y="467"/>
                      <a:pt x="978" y="502"/>
                      <a:pt x="1041" y="525"/>
                    </a:cubicBezTo>
                    <a:cubicBezTo>
                      <a:pt x="1104" y="548"/>
                      <a:pt x="1126" y="562"/>
                      <a:pt x="1211" y="577"/>
                    </a:cubicBezTo>
                    <a:cubicBezTo>
                      <a:pt x="1296" y="592"/>
                      <a:pt x="1424" y="620"/>
                      <a:pt x="1551" y="615"/>
                    </a:cubicBezTo>
                    <a:cubicBezTo>
                      <a:pt x="1678" y="610"/>
                      <a:pt x="1865" y="573"/>
                      <a:pt x="1976" y="549"/>
                    </a:cubicBezTo>
                    <a:cubicBezTo>
                      <a:pt x="2087" y="525"/>
                      <a:pt x="2152" y="497"/>
                      <a:pt x="2221" y="473"/>
                    </a:cubicBezTo>
                    <a:cubicBezTo>
                      <a:pt x="2290" y="449"/>
                      <a:pt x="2356" y="421"/>
                      <a:pt x="2391" y="407"/>
                    </a:cubicBezTo>
                  </a:path>
                </a:pathLst>
              </a:custGeom>
              <a:noFill/>
              <a:ln w="38100" cap="flat" cmpd="sng">
                <a:solidFill>
                  <a:srgbClr val="FF0000">
                    <a:alpha val="100000"/>
                  </a:srgbClr>
                </a:solidFill>
                <a:prstDash val="solid"/>
                <a:headEnd type="none" w="med" len="med"/>
                <a:tailEnd type="non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aphicFrame>
        <p:nvGraphicFramePr>
          <p:cNvPr id="402626" name="对象 402625"/>
          <p:cNvGraphicFramePr/>
          <p:nvPr/>
        </p:nvGraphicFramePr>
        <p:xfrm>
          <a:off x="2039938" y="3571875"/>
          <a:ext cx="218440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3" r:id="rId13" imgW="1638300" imgH="889000" progId="Equation.3">
                  <p:embed/>
                </p:oleObj>
              </mc:Choice>
              <mc:Fallback>
                <p:oleObj r:id="rId13" imgW="1638300" imgH="889000" progId="Equation.3">
                  <p:embed/>
                  <p:pic>
                    <p:nvPicPr>
                      <p:cNvPr id="402626" name="对象 402625"/>
                      <p:cNvPicPr/>
                      <p:nvPr/>
                    </p:nvPicPr>
                    <p:blipFill>
                      <a:blip r:embed="rId1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39938" y="3571875"/>
                        <a:ext cx="2184400" cy="10096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27" name="矩形 402626"/>
          <p:cNvSpPr/>
          <p:nvPr/>
        </p:nvSpPr>
        <p:spPr>
          <a:xfrm>
            <a:off x="1890713" y="3068638"/>
            <a:ext cx="2836862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在例题 中已求得</a:t>
            </a:r>
          </a:p>
        </p:txBody>
      </p:sp>
      <p:graphicFrame>
        <p:nvGraphicFramePr>
          <p:cNvPr id="402628" name="对象 402627"/>
          <p:cNvGraphicFramePr/>
          <p:nvPr/>
        </p:nvGraphicFramePr>
        <p:xfrm>
          <a:off x="2047875" y="5168901"/>
          <a:ext cx="2082800" cy="923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4" r:id="rId15" imgW="1853565" imgH="862965" progId="Equation.3">
                  <p:embed/>
                </p:oleObj>
              </mc:Choice>
              <mc:Fallback>
                <p:oleObj r:id="rId15" imgW="1853565" imgH="862965" progId="Equation.3">
                  <p:embed/>
                  <p:pic>
                    <p:nvPicPr>
                      <p:cNvPr id="402628" name="对象 402627"/>
                      <p:cNvPicPr/>
                      <p:nvPr/>
                    </p:nvPicPr>
                    <p:blipFill>
                      <a:blip r:embed="rId1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047875" y="5168901"/>
                        <a:ext cx="2082800" cy="9239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2629" name="矩形 402628"/>
          <p:cNvSpPr/>
          <p:nvPr/>
        </p:nvSpPr>
        <p:spPr>
          <a:xfrm>
            <a:off x="1905001" y="4700588"/>
            <a:ext cx="941283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可算出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02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2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402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402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2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02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2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2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02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02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02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2507" grpId="0" build="p"/>
      <p:bldP spid="402509" grpId="0"/>
      <p:bldP spid="402627" grpId="0"/>
      <p:bldP spid="4026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586" name="组合 404585"/>
          <p:cNvGrpSpPr/>
          <p:nvPr/>
        </p:nvGrpSpPr>
        <p:grpSpPr>
          <a:xfrm>
            <a:off x="2736851" y="620713"/>
            <a:ext cx="4257675" cy="838200"/>
            <a:chOff x="764" y="391"/>
            <a:chExt cx="2682" cy="528"/>
          </a:xfrm>
        </p:grpSpPr>
        <p:sp>
          <p:nvSpPr>
            <p:cNvPr id="404483" name="文本框 404482"/>
            <p:cNvSpPr txBox="1"/>
            <p:nvPr/>
          </p:nvSpPr>
          <p:spPr>
            <a:xfrm>
              <a:off x="764" y="511"/>
              <a:ext cx="1728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拉杆 </a:t>
              </a:r>
              <a:r>
                <a:rPr lang="en-US" altLang="zh-CN" i="1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AD</a:t>
              </a:r>
              <a:r>
                <a: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zh-CN" altLang="en-US"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的伸长为</a:t>
              </a:r>
              <a:r>
                <a: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404576" name="对象 404575"/>
            <p:cNvGraphicFramePr/>
            <p:nvPr/>
          </p:nvGraphicFramePr>
          <p:xfrm>
            <a:off x="2598" y="391"/>
            <a:ext cx="848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2" r:id="rId3" imgW="1346200" imgH="838200" progId="Equation.3">
                    <p:embed/>
                  </p:oleObj>
                </mc:Choice>
                <mc:Fallback>
                  <p:oleObj r:id="rId3" imgW="1346200" imgH="838200" progId="Equation.3">
                    <p:embed/>
                    <p:pic>
                      <p:nvPicPr>
                        <p:cNvPr id="404576" name="对象 40457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598" y="391"/>
                          <a:ext cx="848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4587" name="组合 404586"/>
          <p:cNvGrpSpPr/>
          <p:nvPr/>
        </p:nvGrpSpPr>
        <p:grpSpPr>
          <a:xfrm>
            <a:off x="2736851" y="1568450"/>
            <a:ext cx="4956175" cy="901700"/>
            <a:chOff x="764" y="988"/>
            <a:chExt cx="3122" cy="568"/>
          </a:xfrm>
        </p:grpSpPr>
        <p:sp>
          <p:nvSpPr>
            <p:cNvPr id="404482" name="矩形 404481"/>
            <p:cNvSpPr/>
            <p:nvPr/>
          </p:nvSpPr>
          <p:spPr>
            <a:xfrm>
              <a:off x="2204" y="1200"/>
              <a:ext cx="11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endParaRPr dirty="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404485" name="文本框 404484"/>
            <p:cNvSpPr txBox="1"/>
            <p:nvPr/>
          </p:nvSpPr>
          <p:spPr>
            <a:xfrm>
              <a:off x="764" y="1192"/>
              <a:ext cx="139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补充方程为</a:t>
              </a:r>
              <a:r>
                <a: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404577" name="对象 404576"/>
            <p:cNvGraphicFramePr/>
            <p:nvPr/>
          </p:nvGraphicFramePr>
          <p:xfrm>
            <a:off x="2046" y="988"/>
            <a:ext cx="1840" cy="5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3" r:id="rId5" imgW="2919730" imgH="901065" progId="Equation.3">
                    <p:embed/>
                  </p:oleObj>
                </mc:Choice>
                <mc:Fallback>
                  <p:oleObj r:id="rId5" imgW="2919730" imgH="901065" progId="Equation.3">
                    <p:embed/>
                    <p:pic>
                      <p:nvPicPr>
                        <p:cNvPr id="404577" name="对象 404576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046" y="988"/>
                          <a:ext cx="1840" cy="56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4588" name="组合 404587"/>
          <p:cNvGrpSpPr/>
          <p:nvPr/>
        </p:nvGrpSpPr>
        <p:grpSpPr>
          <a:xfrm>
            <a:off x="2736850" y="2811463"/>
            <a:ext cx="4286250" cy="977900"/>
            <a:chOff x="764" y="1771"/>
            <a:chExt cx="2700" cy="616"/>
          </a:xfrm>
        </p:grpSpPr>
        <p:sp>
          <p:nvSpPr>
            <p:cNvPr id="404487" name="文本框 404486"/>
            <p:cNvSpPr txBox="1"/>
            <p:nvPr/>
          </p:nvSpPr>
          <p:spPr>
            <a:xfrm>
              <a:off x="764" y="1933"/>
              <a:ext cx="11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由此解得</a:t>
              </a:r>
              <a:r>
                <a: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:</a:t>
              </a:r>
            </a:p>
          </p:txBody>
        </p:sp>
        <p:graphicFrame>
          <p:nvGraphicFramePr>
            <p:cNvPr id="404578" name="对象 404577"/>
            <p:cNvGraphicFramePr/>
            <p:nvPr/>
          </p:nvGraphicFramePr>
          <p:xfrm>
            <a:off x="1872" y="1771"/>
            <a:ext cx="1592" cy="61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4" r:id="rId7" imgW="2527300" imgH="977900" progId="Equation.3">
                    <p:embed/>
                  </p:oleObj>
                </mc:Choice>
                <mc:Fallback>
                  <p:oleObj r:id="rId7" imgW="2527300" imgH="977900" progId="Equation.3">
                    <p:embed/>
                    <p:pic>
                      <p:nvPicPr>
                        <p:cNvPr id="404578" name="对象 40457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872" y="1771"/>
                          <a:ext cx="1592" cy="616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4585" name="组合 404584"/>
          <p:cNvGrpSpPr/>
          <p:nvPr/>
        </p:nvGrpSpPr>
        <p:grpSpPr>
          <a:xfrm>
            <a:off x="2132014" y="3984626"/>
            <a:ext cx="8643937" cy="2873375"/>
            <a:chOff x="383" y="2510"/>
            <a:chExt cx="5445" cy="1810"/>
          </a:xfrm>
        </p:grpSpPr>
        <p:sp>
          <p:nvSpPr>
            <p:cNvPr id="404582" name="任意多边形 404581"/>
            <p:cNvSpPr/>
            <p:nvPr/>
          </p:nvSpPr>
          <p:spPr>
            <a:xfrm>
              <a:off x="2179" y="3397"/>
              <a:ext cx="3125" cy="589"/>
            </a:xfrm>
            <a:custGeom>
              <a:avLst/>
              <a:gdLst/>
              <a:ahLst/>
              <a:cxnLst/>
              <a:rect l="0" t="0" r="0" b="0"/>
              <a:pathLst>
                <a:path w="3125" h="589">
                  <a:moveTo>
                    <a:pt x="0" y="589"/>
                  </a:moveTo>
                  <a:cubicBezTo>
                    <a:pt x="51" y="561"/>
                    <a:pt x="206" y="473"/>
                    <a:pt x="307" y="424"/>
                  </a:cubicBezTo>
                  <a:cubicBezTo>
                    <a:pt x="408" y="375"/>
                    <a:pt x="487" y="339"/>
                    <a:pt x="604" y="293"/>
                  </a:cubicBezTo>
                  <a:cubicBezTo>
                    <a:pt x="721" y="247"/>
                    <a:pt x="887" y="193"/>
                    <a:pt x="1009" y="150"/>
                  </a:cubicBezTo>
                  <a:cubicBezTo>
                    <a:pt x="1131" y="107"/>
                    <a:pt x="1237" y="55"/>
                    <a:pt x="1336" y="33"/>
                  </a:cubicBezTo>
                  <a:cubicBezTo>
                    <a:pt x="1435" y="11"/>
                    <a:pt x="1491" y="0"/>
                    <a:pt x="1602" y="19"/>
                  </a:cubicBezTo>
                  <a:cubicBezTo>
                    <a:pt x="1713" y="38"/>
                    <a:pt x="1856" y="75"/>
                    <a:pt x="2001" y="145"/>
                  </a:cubicBezTo>
                  <a:cubicBezTo>
                    <a:pt x="2146" y="215"/>
                    <a:pt x="2327" y="397"/>
                    <a:pt x="2475" y="440"/>
                  </a:cubicBezTo>
                  <a:cubicBezTo>
                    <a:pt x="2623" y="483"/>
                    <a:pt x="2783" y="445"/>
                    <a:pt x="2891" y="401"/>
                  </a:cubicBezTo>
                  <a:cubicBezTo>
                    <a:pt x="2999" y="357"/>
                    <a:pt x="3076" y="220"/>
                    <a:pt x="3125" y="173"/>
                  </a:cubicBezTo>
                </a:path>
              </a:pathLst>
            </a:custGeom>
            <a:noFill/>
            <a:ln w="38100" cap="flat" cmpd="sng">
              <a:solidFill>
                <a:srgbClr val="FF0000">
                  <a:alpha val="100000"/>
                </a:srgbClr>
              </a:solidFill>
              <a:prstDash val="solid"/>
              <a:headEnd type="none" w="med" len="med"/>
              <a:tailEnd type="none" w="sm" len="lg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4490" name="组合 404489"/>
            <p:cNvGrpSpPr/>
            <p:nvPr/>
          </p:nvGrpSpPr>
          <p:grpSpPr>
            <a:xfrm>
              <a:off x="740" y="2514"/>
              <a:ext cx="624" cy="1032"/>
              <a:chOff x="720" y="1968"/>
              <a:chExt cx="624" cy="1140"/>
            </a:xfrm>
          </p:grpSpPr>
          <p:sp>
            <p:nvSpPr>
              <p:cNvPr id="404491" name="直接连接符 404490"/>
              <p:cNvSpPr/>
              <p:nvPr/>
            </p:nvSpPr>
            <p:spPr>
              <a:xfrm flipH="1">
                <a:off x="1104" y="2160"/>
                <a:ext cx="0" cy="91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492" name="椭圆 404491"/>
              <p:cNvSpPr/>
              <p:nvPr/>
            </p:nvSpPr>
            <p:spPr>
              <a:xfrm>
                <a:off x="1056" y="2064"/>
                <a:ext cx="96" cy="96"/>
              </a:xfrm>
              <a:prstGeom prst="ellipse">
                <a:avLst/>
              </a:prstGeom>
              <a:solidFill>
                <a:srgbClr val="006600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 wrap="none" anchor="ctr" anchorCtr="0"/>
              <a:lstStyle/>
              <a:p>
                <a:pPr algn="ctr"/>
                <a:endParaRPr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4493" name="文本框 404492"/>
              <p:cNvSpPr txBox="1"/>
              <p:nvPr/>
            </p:nvSpPr>
            <p:spPr>
              <a:xfrm>
                <a:off x="720" y="2832"/>
                <a:ext cx="336" cy="2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04494" name="文本框 404493"/>
              <p:cNvSpPr txBox="1"/>
              <p:nvPr/>
            </p:nvSpPr>
            <p:spPr>
              <a:xfrm>
                <a:off x="720" y="2064"/>
                <a:ext cx="288" cy="276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D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04495" name="组合 404494"/>
              <p:cNvGrpSpPr/>
              <p:nvPr/>
            </p:nvGrpSpPr>
            <p:grpSpPr>
              <a:xfrm>
                <a:off x="912" y="1968"/>
                <a:ext cx="432" cy="96"/>
                <a:chOff x="3936" y="1440"/>
                <a:chExt cx="432" cy="96"/>
              </a:xfrm>
            </p:grpSpPr>
            <p:sp>
              <p:nvSpPr>
                <p:cNvPr id="404496" name="矩形 404495"/>
                <p:cNvSpPr/>
                <p:nvPr/>
              </p:nvSpPr>
              <p:spPr>
                <a:xfrm>
                  <a:off x="3936" y="1440"/>
                  <a:ext cx="432" cy="96"/>
                </a:xfrm>
                <a:prstGeom prst="rect">
                  <a:avLst/>
                </a:prstGeom>
                <a:pattFill prst="dkUpDiag">
                  <a:fgClr>
                    <a:srgbClr val="FFFFCC"/>
                  </a:fgClr>
                  <a:bgClr>
                    <a:schemeClr val="tx2"/>
                  </a:bgClr>
                </a:pattFill>
                <a:ln w="9525">
                  <a:noFill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404497" name="直接连接符 404496"/>
                <p:cNvSpPr/>
                <p:nvPr/>
              </p:nvSpPr>
              <p:spPr>
                <a:xfrm>
                  <a:off x="3936" y="1536"/>
                  <a:ext cx="432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</p:grpSp>
        <p:sp>
          <p:nvSpPr>
            <p:cNvPr id="404498" name="文本框 404497"/>
            <p:cNvSpPr txBox="1"/>
            <p:nvPr/>
          </p:nvSpPr>
          <p:spPr>
            <a:xfrm>
              <a:off x="3381" y="3602"/>
              <a:ext cx="38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4499" name="文本框 404498"/>
            <p:cNvSpPr txBox="1"/>
            <p:nvPr/>
          </p:nvSpPr>
          <p:spPr>
            <a:xfrm>
              <a:off x="5307" y="3341"/>
              <a:ext cx="52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404500" name="文本框 404499"/>
            <p:cNvSpPr txBox="1"/>
            <p:nvPr/>
          </p:nvSpPr>
          <p:spPr>
            <a:xfrm>
              <a:off x="4029" y="3036"/>
              <a:ext cx="37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sp>
          <p:nvSpPr>
            <p:cNvPr id="404501" name="文本框 404500"/>
            <p:cNvSpPr txBox="1"/>
            <p:nvPr/>
          </p:nvSpPr>
          <p:spPr>
            <a:xfrm>
              <a:off x="2560" y="2906"/>
              <a:ext cx="42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2</a:t>
              </a:r>
              <a:r>
                <a:rPr lang="en-US" altLang="zh-CN" sz="2000" i="1">
                  <a:latin typeface="Times New Roman" panose="02020603050405020304" pitchFamily="18" charset="0"/>
                </a:rPr>
                <a:t>q</a:t>
              </a:r>
            </a:p>
          </p:txBody>
        </p:sp>
        <p:grpSp>
          <p:nvGrpSpPr>
            <p:cNvPr id="404502" name="组合 404501"/>
            <p:cNvGrpSpPr/>
            <p:nvPr/>
          </p:nvGrpSpPr>
          <p:grpSpPr>
            <a:xfrm>
              <a:off x="2180" y="3166"/>
              <a:ext cx="3087" cy="392"/>
              <a:chOff x="2097" y="2688"/>
              <a:chExt cx="3087" cy="432"/>
            </a:xfrm>
          </p:grpSpPr>
          <p:sp>
            <p:nvSpPr>
              <p:cNvPr id="404503" name="直接连接符 404502"/>
              <p:cNvSpPr/>
              <p:nvPr/>
            </p:nvSpPr>
            <p:spPr>
              <a:xfrm>
                <a:off x="2312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04" name="直接连接符 404503"/>
              <p:cNvSpPr/>
              <p:nvPr/>
            </p:nvSpPr>
            <p:spPr>
              <a:xfrm>
                <a:off x="2593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05" name="直接连接符 404504"/>
              <p:cNvSpPr/>
              <p:nvPr/>
            </p:nvSpPr>
            <p:spPr>
              <a:xfrm>
                <a:off x="2843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06" name="直接连接符 404505"/>
              <p:cNvSpPr/>
              <p:nvPr/>
            </p:nvSpPr>
            <p:spPr>
              <a:xfrm>
                <a:off x="2097" y="2688"/>
                <a:ext cx="102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07" name="直接连接符 404506"/>
              <p:cNvSpPr/>
              <p:nvPr/>
            </p:nvSpPr>
            <p:spPr>
              <a:xfrm>
                <a:off x="3376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08" name="直接连接符 404507"/>
              <p:cNvSpPr/>
              <p:nvPr/>
            </p:nvSpPr>
            <p:spPr>
              <a:xfrm>
                <a:off x="3660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09" name="直接连接符 404508"/>
              <p:cNvSpPr/>
              <p:nvPr/>
            </p:nvSpPr>
            <p:spPr>
              <a:xfrm>
                <a:off x="3897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0" name="直接连接符 404509"/>
              <p:cNvSpPr/>
              <p:nvPr/>
            </p:nvSpPr>
            <p:spPr>
              <a:xfrm>
                <a:off x="4181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1" name="直接连接符 404510"/>
              <p:cNvSpPr/>
              <p:nvPr/>
            </p:nvSpPr>
            <p:spPr>
              <a:xfrm>
                <a:off x="4466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2" name="直接连接符 404511"/>
              <p:cNvSpPr/>
              <p:nvPr/>
            </p:nvSpPr>
            <p:spPr>
              <a:xfrm>
                <a:off x="4702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3" name="直接连接符 404512"/>
              <p:cNvSpPr/>
              <p:nvPr/>
            </p:nvSpPr>
            <p:spPr>
              <a:xfrm>
                <a:off x="4939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4" name="直接连接符 404513"/>
              <p:cNvSpPr/>
              <p:nvPr/>
            </p:nvSpPr>
            <p:spPr>
              <a:xfrm>
                <a:off x="3120" y="2880"/>
                <a:ext cx="2064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15" name="直接连接符 404514"/>
              <p:cNvSpPr/>
              <p:nvPr/>
            </p:nvSpPr>
            <p:spPr>
              <a:xfrm>
                <a:off x="3120" y="2688"/>
                <a:ext cx="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16" name="直接连接符 404515"/>
              <p:cNvSpPr/>
              <p:nvPr/>
            </p:nvSpPr>
            <p:spPr>
              <a:xfrm>
                <a:off x="5184" y="2880"/>
                <a:ext cx="0" cy="24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</p:grpSp>
        <p:sp>
          <p:nvSpPr>
            <p:cNvPr id="404517" name="直接连接符 404516"/>
            <p:cNvSpPr/>
            <p:nvPr/>
          </p:nvSpPr>
          <p:spPr>
            <a:xfrm>
              <a:off x="2165" y="3558"/>
              <a:ext cx="312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4518" name="直接连接符 404517"/>
            <p:cNvSpPr/>
            <p:nvPr/>
          </p:nvSpPr>
          <p:spPr>
            <a:xfrm>
              <a:off x="2180" y="3166"/>
              <a:ext cx="0" cy="391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grpSp>
          <p:nvGrpSpPr>
            <p:cNvPr id="404522" name="组合 404521"/>
            <p:cNvGrpSpPr/>
            <p:nvPr/>
          </p:nvGrpSpPr>
          <p:grpSpPr>
            <a:xfrm>
              <a:off x="1871" y="3455"/>
              <a:ext cx="240" cy="528"/>
              <a:chOff x="1776" y="1344"/>
              <a:chExt cx="240" cy="528"/>
            </a:xfrm>
          </p:grpSpPr>
          <p:sp>
            <p:nvSpPr>
              <p:cNvPr id="404523" name="直接连接符 404522"/>
              <p:cNvSpPr/>
              <p:nvPr/>
            </p:nvSpPr>
            <p:spPr>
              <a:xfrm>
                <a:off x="1776" y="1344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24" name="直接连接符 404523"/>
              <p:cNvSpPr/>
              <p:nvPr/>
            </p:nvSpPr>
            <p:spPr>
              <a:xfrm>
                <a:off x="1776" y="1872"/>
                <a:ext cx="240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25" name="直接连接符 404524"/>
              <p:cNvSpPr/>
              <p:nvPr/>
            </p:nvSpPr>
            <p:spPr>
              <a:xfrm>
                <a:off x="1872" y="1344"/>
                <a:ext cx="0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grpSp>
          <p:nvGrpSpPr>
            <p:cNvPr id="404527" name="组合 404526"/>
            <p:cNvGrpSpPr/>
            <p:nvPr/>
          </p:nvGrpSpPr>
          <p:grpSpPr>
            <a:xfrm>
              <a:off x="1882" y="2510"/>
              <a:ext cx="336" cy="1056"/>
              <a:chOff x="1872" y="2065"/>
              <a:chExt cx="336" cy="1056"/>
            </a:xfrm>
          </p:grpSpPr>
          <p:sp>
            <p:nvSpPr>
              <p:cNvPr id="404528" name="直接连接符 404527"/>
              <p:cNvSpPr/>
              <p:nvPr/>
            </p:nvSpPr>
            <p:spPr>
              <a:xfrm flipV="1">
                <a:off x="2161" y="2257"/>
                <a:ext cx="0" cy="864"/>
              </a:xfrm>
              <a:prstGeom prst="line">
                <a:avLst/>
              </a:prstGeom>
              <a:ln w="38100" cap="flat" cmpd="sng">
                <a:solidFill>
                  <a:srgbClr val="0080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404529" name="文本框 404528"/>
              <p:cNvSpPr txBox="1"/>
              <p:nvPr/>
            </p:nvSpPr>
            <p:spPr>
              <a:xfrm>
                <a:off x="1872" y="2065"/>
                <a:ext cx="33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N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04531" name="文本框 404530"/>
            <p:cNvSpPr txBox="1"/>
            <p:nvPr/>
          </p:nvSpPr>
          <p:spPr>
            <a:xfrm>
              <a:off x="1202" y="3999"/>
              <a:ext cx="336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i="1">
                  <a:latin typeface="Times New Roman" panose="02020603050405020304" pitchFamily="18" charset="0"/>
                </a:rPr>
                <a:t>N</a:t>
              </a:r>
            </a:p>
          </p:txBody>
        </p:sp>
        <p:sp>
          <p:nvSpPr>
            <p:cNvPr id="404533" name="椭圆 404532"/>
            <p:cNvSpPr/>
            <p:nvPr/>
          </p:nvSpPr>
          <p:spPr>
            <a:xfrm>
              <a:off x="1060" y="3359"/>
              <a:ext cx="96" cy="96"/>
            </a:xfrm>
            <a:prstGeom prst="ellipse">
              <a:avLst/>
            </a:prstGeom>
            <a:solidFill>
              <a:srgbClr val="0066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4534" name="组合 404533"/>
            <p:cNvGrpSpPr/>
            <p:nvPr/>
          </p:nvGrpSpPr>
          <p:grpSpPr>
            <a:xfrm>
              <a:off x="383" y="3407"/>
              <a:ext cx="432" cy="528"/>
              <a:chOff x="528" y="3072"/>
              <a:chExt cx="432" cy="528"/>
            </a:xfrm>
          </p:grpSpPr>
          <p:graphicFrame>
            <p:nvGraphicFramePr>
              <p:cNvPr id="404535" name="对象 404534"/>
              <p:cNvGraphicFramePr/>
              <p:nvPr/>
            </p:nvGraphicFramePr>
            <p:xfrm>
              <a:off x="528" y="3216"/>
              <a:ext cx="215" cy="18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485" r:id="rId9" imgW="342900" imgH="292100" progId="Equation.3">
                      <p:embed/>
                    </p:oleObj>
                  </mc:Choice>
                  <mc:Fallback>
                    <p:oleObj r:id="rId9" imgW="342900" imgH="292100" progId="Equation.3">
                      <p:embed/>
                      <p:pic>
                        <p:nvPicPr>
                          <p:cNvPr id="404535" name="对象 404534"/>
                          <p:cNvPicPr/>
                          <p:nvPr/>
                        </p:nvPicPr>
                        <p:blipFill>
                          <a:blip r:embed="rId10"/>
                          <a:stretch>
                            <a:fillRect/>
                          </a:stretch>
                        </p:blipFill>
                        <p:spPr>
                          <a:xfrm>
                            <a:off x="528" y="3216"/>
                            <a:ext cx="215" cy="183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04536" name="直接连接符 404535"/>
              <p:cNvSpPr/>
              <p:nvPr/>
            </p:nvSpPr>
            <p:spPr>
              <a:xfrm flipH="1">
                <a:off x="672" y="3072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37" name="直接连接符 404536"/>
              <p:cNvSpPr/>
              <p:nvPr/>
            </p:nvSpPr>
            <p:spPr>
              <a:xfrm flipH="1">
                <a:off x="672" y="3600"/>
                <a:ext cx="28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38" name="直接连接符 404537"/>
              <p:cNvSpPr/>
              <p:nvPr/>
            </p:nvSpPr>
            <p:spPr>
              <a:xfrm flipV="1">
                <a:off x="768" y="3072"/>
                <a:ext cx="0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</p:grpSp>
        <p:graphicFrame>
          <p:nvGraphicFramePr>
            <p:cNvPr id="404539" name="对象 404538"/>
            <p:cNvGraphicFramePr/>
            <p:nvPr/>
          </p:nvGraphicFramePr>
          <p:xfrm>
            <a:off x="863" y="3983"/>
            <a:ext cx="203" cy="1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6" r:id="rId11" imgW="355600" imgH="330200" progId="Equation.3">
                    <p:embed/>
                  </p:oleObj>
                </mc:Choice>
                <mc:Fallback>
                  <p:oleObj r:id="rId11" imgW="355600" imgH="330200" progId="Equation.3">
                    <p:embed/>
                    <p:pic>
                      <p:nvPicPr>
                        <p:cNvPr id="404539" name="对象 40453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863" y="3983"/>
                          <a:ext cx="203" cy="189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04540" name="直接连接符 404539"/>
            <p:cNvSpPr/>
            <p:nvPr/>
          </p:nvSpPr>
          <p:spPr>
            <a:xfrm>
              <a:off x="1111" y="3430"/>
              <a:ext cx="0" cy="48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404541" name="椭圆 404540"/>
            <p:cNvSpPr/>
            <p:nvPr/>
          </p:nvSpPr>
          <p:spPr>
            <a:xfrm>
              <a:off x="1066" y="3887"/>
              <a:ext cx="96" cy="96"/>
            </a:xfrm>
            <a:prstGeom prst="ellipse">
              <a:avLst/>
            </a:prstGeom>
            <a:solidFill>
              <a:srgbClr val="006600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04542" name="组合 404541"/>
            <p:cNvGrpSpPr/>
            <p:nvPr/>
          </p:nvGrpSpPr>
          <p:grpSpPr>
            <a:xfrm>
              <a:off x="3016" y="3521"/>
              <a:ext cx="363" cy="371"/>
              <a:chOff x="3061" y="711"/>
              <a:chExt cx="363" cy="371"/>
            </a:xfrm>
          </p:grpSpPr>
          <p:sp>
            <p:nvSpPr>
              <p:cNvPr id="404543" name="椭圆 404542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544" name="直接连接符 404543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45" name="直接连接符 404544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46" name="直接连接符 404545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47" name="直接连接符 404546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48" name="直接连接符 404547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49" name="直接连接符 404548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0" name="直接连接符 404549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1" name="直接连接符 404550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2" name="直接连接符 404551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3" name="直接连接符 404552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4" name="直接连接符 404553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5" name="直接连接符 404554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6" name="直接连接符 404555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404557" name="组合 404556"/>
            <p:cNvGrpSpPr/>
            <p:nvPr/>
          </p:nvGrpSpPr>
          <p:grpSpPr>
            <a:xfrm>
              <a:off x="5102" y="3521"/>
              <a:ext cx="363" cy="375"/>
              <a:chOff x="3606" y="787"/>
              <a:chExt cx="363" cy="375"/>
            </a:xfrm>
          </p:grpSpPr>
          <p:sp>
            <p:nvSpPr>
              <p:cNvPr id="404558" name="直接连接符 404557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59" name="直接连接符 404558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0" name="直接连接符 404559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1" name="直接连接符 404560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2" name="直接连接符 404561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3" name="直接连接符 404562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4" name="直接连接符 404563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5" name="直接连接符 404564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6" name="直接连接符 404565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7" name="直接连接符 404566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8" name="直接连接符 404567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69" name="直接连接符 404568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70" name="直接连接符 404569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71" name="直接连接符 404570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404572" name="椭圆 404571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573" name="椭圆 404572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4574" name="椭圆 404573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4583" name="直接连接符 404582"/>
            <p:cNvSpPr/>
            <p:nvPr/>
          </p:nvSpPr>
          <p:spPr>
            <a:xfrm>
              <a:off x="1111" y="3999"/>
              <a:ext cx="0" cy="321"/>
            </a:xfrm>
            <a:prstGeom prst="line">
              <a:avLst/>
            </a:prstGeom>
            <a:ln w="38100" cap="flat" cmpd="sng">
              <a:solidFill>
                <a:srgbClr val="008000"/>
              </a:solidFill>
              <a:prstDash val="solid"/>
              <a:headEnd type="none" w="med" len="med"/>
              <a:tailEnd type="triangle" w="med" len="lg"/>
            </a:ln>
          </p:spPr>
        </p:sp>
        <p:graphicFrame>
          <p:nvGraphicFramePr>
            <p:cNvPr id="404584" name="对象 404583"/>
            <p:cNvGraphicFramePr/>
            <p:nvPr/>
          </p:nvGraphicFramePr>
          <p:xfrm>
            <a:off x="1655" y="3566"/>
            <a:ext cx="306" cy="23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7" r:id="rId13" imgW="609600" imgH="508000" progId="Equation.DSMT4">
                    <p:embed/>
                  </p:oleObj>
                </mc:Choice>
                <mc:Fallback>
                  <p:oleObj r:id="rId13" imgW="609600" imgH="508000" progId="Equation.DSMT4">
                    <p:embed/>
                    <p:pic>
                      <p:nvPicPr>
                        <p:cNvPr id="404584" name="对象 40458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1655" y="3566"/>
                          <a:ext cx="306" cy="231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04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4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4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0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6" name="椭圆 174085"/>
          <p:cNvSpPr/>
          <p:nvPr/>
        </p:nvSpPr>
        <p:spPr>
          <a:xfrm rot="160738">
            <a:off x="7172325" y="1778001"/>
            <a:ext cx="1754188" cy="1820863"/>
          </a:xfrm>
          <a:prstGeom prst="ellipse">
            <a:avLst/>
          </a:prstGeom>
          <a:solidFill>
            <a:srgbClr val="CCFFFF"/>
          </a:solidFill>
          <a:ln w="9525" cap="flat" cmpd="sng">
            <a:prstDash val="solid"/>
            <a:headEnd type="none" w="med" len="med"/>
            <a:tailEnd type="none" w="med" len="med"/>
          </a:ln>
          <a:scene3d>
            <a:camera prst="legacyPerspectiveFront">
              <a:rot lat="600000" lon="4200000" rev="0"/>
            </a:camera>
            <a:lightRig rig="legacyFlat4" dir="t"/>
          </a:scene3d>
          <a:sp3d extrusionH="430200" prstMaterial="legacyMatte">
            <a:bevelT w="13500" h="13500" prst="angle"/>
            <a:bevelB w="13500" h="13500" prst="angle"/>
            <a:extrusionClr>
              <a:srgbClr val="FFFF66"/>
            </a:extrusionClr>
          </a:sp3d>
        </p:spPr>
        <p:txBody>
          <a:bodyPr/>
          <a:lstStyle/>
          <a:p>
            <a:endParaRPr lang="zh-CN" altLang="en-US"/>
          </a:p>
        </p:txBody>
      </p:sp>
      <p:sp>
        <p:nvSpPr>
          <p:cNvPr id="174088" name="文本框 174087"/>
          <p:cNvSpPr txBox="1"/>
          <p:nvPr/>
        </p:nvSpPr>
        <p:spPr>
          <a:xfrm>
            <a:off x="7391400" y="836613"/>
            <a:ext cx="13716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i="1">
                <a:latin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</a:rPr>
              <a:t>截面</a:t>
            </a:r>
            <a:r>
              <a:rPr lang="zh-CN" altLang="en-US" i="1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174089" name="组合 174088"/>
          <p:cNvGrpSpPr/>
          <p:nvPr/>
        </p:nvGrpSpPr>
        <p:grpSpPr>
          <a:xfrm>
            <a:off x="7327900" y="2438400"/>
            <a:ext cx="1905000" cy="869950"/>
            <a:chOff x="2976" y="1248"/>
            <a:chExt cx="1200" cy="619"/>
          </a:xfrm>
        </p:grpSpPr>
        <p:sp>
          <p:nvSpPr>
            <p:cNvPr id="174090" name="直接连接符 174089"/>
            <p:cNvSpPr/>
            <p:nvPr/>
          </p:nvSpPr>
          <p:spPr>
            <a:xfrm>
              <a:off x="3072" y="1248"/>
              <a:ext cx="720" cy="494"/>
            </a:xfrm>
            <a:prstGeom prst="line">
              <a:avLst/>
            </a:prstGeom>
            <a:ln w="9525" cap="flat" cmpd="sng">
              <a:solidFill>
                <a:schemeClr val="tx2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091" name="文本框 174090"/>
            <p:cNvSpPr txBox="1"/>
            <p:nvPr/>
          </p:nvSpPr>
          <p:spPr>
            <a:xfrm>
              <a:off x="2976" y="1297"/>
              <a:ext cx="432" cy="28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3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74092" name="文本框 174091"/>
            <p:cNvSpPr txBox="1"/>
            <p:nvPr/>
          </p:nvSpPr>
          <p:spPr>
            <a:xfrm>
              <a:off x="3744" y="1584"/>
              <a:ext cx="432" cy="2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4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</p:grpSp>
      <p:sp>
        <p:nvSpPr>
          <p:cNvPr id="174181" name="任意多边形 174180"/>
          <p:cNvSpPr/>
          <p:nvPr/>
        </p:nvSpPr>
        <p:spPr>
          <a:xfrm rot="-1378086" flipH="1">
            <a:off x="7937500" y="2536825"/>
            <a:ext cx="304800" cy="412750"/>
          </a:xfrm>
          <a:custGeom>
            <a:avLst/>
            <a:gdLst>
              <a:gd name="txL" fmla="*/ 0 w 21600"/>
              <a:gd name="txT" fmla="*/ 0 h 21600"/>
              <a:gd name="txR" fmla="*/ 21600 w 21600"/>
              <a:gd name="txB" fmla="*/ 21600 h 21600"/>
            </a:gdLst>
            <a:ahLst/>
            <a:cxnLst>
              <a:cxn ang="270">
                <a:pos x="0" y="0"/>
              </a:cxn>
              <a:cxn ang="90">
                <a:pos x="21600" y="21600"/>
              </a:cxn>
              <a:cxn ang="90">
                <a:pos x="0" y="21600"/>
              </a:cxn>
            </a:cxnLst>
            <a:rect l="txL" t="txT" r="txR" b="txB"/>
            <a:pathLst>
              <a:path w="21600" h="21600" fill="none">
                <a:moveTo>
                  <a:pt x="0" y="0"/>
                </a:moveTo>
                <a:arcTo wR="21600" hR="21600" stAng="-5400000" swAng="5400000"/>
              </a:path>
              <a:path w="21600" h="21600" stroke="0">
                <a:moveTo>
                  <a:pt x="0" y="0"/>
                </a:moveTo>
                <a:arcTo wR="21600" hR="21600" stAng="-5400000" swAng="5400000"/>
                <a:lnTo>
                  <a:pt x="0" y="21600"/>
                </a:lnTo>
                <a:close/>
              </a:path>
            </a:pathLst>
          </a:custGeom>
          <a:noFill/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174180" name="组合 174179"/>
          <p:cNvGrpSpPr/>
          <p:nvPr/>
        </p:nvGrpSpPr>
        <p:grpSpPr>
          <a:xfrm>
            <a:off x="7535864" y="4533901"/>
            <a:ext cx="1946275" cy="1947863"/>
            <a:chOff x="4320" y="708"/>
            <a:chExt cx="1152" cy="1227"/>
          </a:xfrm>
        </p:grpSpPr>
        <p:grpSp>
          <p:nvGrpSpPr>
            <p:cNvPr id="174178" name="组合 174177"/>
            <p:cNvGrpSpPr/>
            <p:nvPr/>
          </p:nvGrpSpPr>
          <p:grpSpPr>
            <a:xfrm>
              <a:off x="4320" y="708"/>
              <a:ext cx="1152" cy="1227"/>
              <a:chOff x="4320" y="708"/>
              <a:chExt cx="1152" cy="1227"/>
            </a:xfrm>
          </p:grpSpPr>
          <p:sp>
            <p:nvSpPr>
              <p:cNvPr id="174087" name="椭圆 174086"/>
              <p:cNvSpPr/>
              <p:nvPr/>
            </p:nvSpPr>
            <p:spPr>
              <a:xfrm>
                <a:off x="4320" y="708"/>
                <a:ext cx="1152" cy="1227"/>
              </a:xfrm>
              <a:prstGeom prst="ellipse">
                <a:avLst/>
              </a:prstGeom>
              <a:solidFill>
                <a:srgbClr val="FFFFCC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pSp>
            <p:nvGrpSpPr>
              <p:cNvPr id="174096" name="组合 174095"/>
              <p:cNvGrpSpPr/>
              <p:nvPr/>
            </p:nvGrpSpPr>
            <p:grpSpPr>
              <a:xfrm>
                <a:off x="4944" y="1056"/>
                <a:ext cx="528" cy="597"/>
                <a:chOff x="4944" y="1056"/>
                <a:chExt cx="528" cy="597"/>
              </a:xfrm>
            </p:grpSpPr>
            <p:sp>
              <p:nvSpPr>
                <p:cNvPr id="174097" name="任意多边形 174096"/>
                <p:cNvSpPr/>
                <p:nvPr/>
              </p:nvSpPr>
              <p:spPr>
                <a:xfrm rot="1297495">
                  <a:off x="4944" y="1248"/>
                  <a:ext cx="156" cy="405"/>
                </a:xfrm>
                <a:custGeom>
                  <a:avLst/>
                  <a:gdLst>
                    <a:gd name="txL" fmla="*/ 0 w 30034"/>
                    <a:gd name="txT" fmla="*/ 0 h 40576"/>
                    <a:gd name="txR" fmla="*/ 30034 w 30034"/>
                    <a:gd name="txB" fmla="*/ 40576 h 40576"/>
                  </a:gdLst>
                  <a:ahLst/>
                  <a:cxnLst>
                    <a:cxn ang="180">
                      <a:pos x="0" y="1714"/>
                    </a:cxn>
                    <a:cxn ang="90">
                      <a:pos x="18752" y="40576"/>
                    </a:cxn>
                    <a:cxn ang="90">
                      <a:pos x="8434" y="21600"/>
                    </a:cxn>
                  </a:cxnLst>
                  <a:rect l="txL" t="txT" r="txR" b="txB"/>
                  <a:pathLst>
                    <a:path w="30034" h="40576" fill="none">
                      <a:moveTo>
                        <a:pt x="0" y="1714"/>
                      </a:moveTo>
                      <a:arcTo wR="21600" hR="21600" stAng="-6778959" swAng="10466879"/>
                    </a:path>
                    <a:path w="30034" h="40576" stroke="0">
                      <a:moveTo>
                        <a:pt x="0" y="1714"/>
                      </a:moveTo>
                      <a:arcTo wR="21600" hR="21600" stAng="-6778959" swAng="10466879"/>
                      <a:lnTo>
                        <a:pt x="8434" y="21600"/>
                      </a:ln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tx2"/>
                  </a:solidFill>
                  <a:prstDash val="solid"/>
                  <a:headEnd type="none" w="med" len="med"/>
                  <a:tailEnd type="triangle" w="med" len="lg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098" name="文本框 174097"/>
                <p:cNvSpPr txBox="1"/>
                <p:nvPr/>
              </p:nvSpPr>
              <p:spPr>
                <a:xfrm>
                  <a:off x="5088" y="1056"/>
                  <a:ext cx="384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sz="2000">
                      <a:latin typeface="Times New Roman" panose="02020603050405020304" pitchFamily="18" charset="0"/>
                    </a:rPr>
                    <a:t>T</a:t>
                  </a:r>
                  <a:endParaRPr lang="en-US" altLang="zh-CN">
                    <a:latin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174152" name="椭圆 174151"/>
            <p:cNvSpPr/>
            <p:nvPr/>
          </p:nvSpPr>
          <p:spPr>
            <a:xfrm>
              <a:off x="4848" y="1274"/>
              <a:ext cx="96" cy="94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117" name="组合 174116"/>
          <p:cNvGrpSpPr/>
          <p:nvPr/>
        </p:nvGrpSpPr>
        <p:grpSpPr>
          <a:xfrm>
            <a:off x="7032625" y="4049714"/>
            <a:ext cx="3240088" cy="2835275"/>
            <a:chOff x="4032" y="432"/>
            <a:chExt cx="1920" cy="1786"/>
          </a:xfrm>
        </p:grpSpPr>
        <p:grpSp>
          <p:nvGrpSpPr>
            <p:cNvPr id="174118" name="组合 174117"/>
            <p:cNvGrpSpPr/>
            <p:nvPr/>
          </p:nvGrpSpPr>
          <p:grpSpPr>
            <a:xfrm>
              <a:off x="4032" y="672"/>
              <a:ext cx="1920" cy="1289"/>
              <a:chOff x="4032" y="672"/>
              <a:chExt cx="1920" cy="1289"/>
            </a:xfrm>
          </p:grpSpPr>
          <p:sp>
            <p:nvSpPr>
              <p:cNvPr id="174119" name="文本框 174118"/>
              <p:cNvSpPr txBox="1"/>
              <p:nvPr/>
            </p:nvSpPr>
            <p:spPr>
              <a:xfrm>
                <a:off x="5423" y="1728"/>
                <a:ext cx="33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</a:p>
            </p:txBody>
          </p:sp>
          <p:sp>
            <p:nvSpPr>
              <p:cNvPr id="174120" name="文本框 174119"/>
              <p:cNvSpPr txBox="1"/>
              <p:nvPr/>
            </p:nvSpPr>
            <p:spPr>
              <a:xfrm>
                <a:off x="4176" y="672"/>
                <a:ext cx="33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</a:p>
            </p:txBody>
          </p:sp>
          <p:sp>
            <p:nvSpPr>
              <p:cNvPr id="174121" name="文本框 174120"/>
              <p:cNvSpPr txBox="1"/>
              <p:nvPr/>
            </p:nvSpPr>
            <p:spPr>
              <a:xfrm>
                <a:off x="4032" y="1200"/>
                <a:ext cx="4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000" baseline="-25000">
                    <a:latin typeface="Times New Roman" panose="02020603050405020304" pitchFamily="18" charset="0"/>
                  </a:rPr>
                  <a:t>3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122" name="文本框 174121"/>
              <p:cNvSpPr txBox="1"/>
              <p:nvPr/>
            </p:nvSpPr>
            <p:spPr>
              <a:xfrm>
                <a:off x="5520" y="1104"/>
                <a:ext cx="4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2000" baseline="-25000">
                    <a:latin typeface="Times New Roman" panose="02020603050405020304" pitchFamily="18" charset="0"/>
                  </a:rPr>
                  <a:t>4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74123" name="直接连接符 174122"/>
              <p:cNvSpPr/>
              <p:nvPr/>
            </p:nvSpPr>
            <p:spPr>
              <a:xfrm>
                <a:off x="4320" y="1344"/>
                <a:ext cx="1152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24" name="直接连接符 174123"/>
              <p:cNvSpPr/>
              <p:nvPr/>
            </p:nvSpPr>
            <p:spPr>
              <a:xfrm flipV="1">
                <a:off x="5472" y="1344"/>
                <a:ext cx="0" cy="432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  <p:sp>
            <p:nvSpPr>
              <p:cNvPr id="174125" name="直接连接符 174124"/>
              <p:cNvSpPr/>
              <p:nvPr/>
            </p:nvSpPr>
            <p:spPr>
              <a:xfrm flipV="1">
                <a:off x="4320" y="912"/>
                <a:ext cx="0" cy="432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4126" name="直接连接符 174125"/>
              <p:cNvSpPr/>
              <p:nvPr/>
            </p:nvSpPr>
            <p:spPr>
              <a:xfrm>
                <a:off x="4320" y="912"/>
                <a:ext cx="1152" cy="864"/>
              </a:xfrm>
              <a:prstGeom prst="line">
                <a:avLst/>
              </a:prstGeom>
              <a:ln w="9525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174127" name="直接连接符 174126"/>
              <p:cNvSpPr/>
              <p:nvPr/>
            </p:nvSpPr>
            <p:spPr>
              <a:xfrm flipV="1">
                <a:off x="4512" y="1008"/>
                <a:ext cx="0" cy="336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4128" name="直接连接符 174127"/>
              <p:cNvSpPr/>
              <p:nvPr/>
            </p:nvSpPr>
            <p:spPr>
              <a:xfrm flipV="1">
                <a:off x="5280" y="1344"/>
                <a:ext cx="0" cy="288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  <p:sp>
            <p:nvSpPr>
              <p:cNvPr id="174129" name="直接连接符 174128"/>
              <p:cNvSpPr/>
              <p:nvPr/>
            </p:nvSpPr>
            <p:spPr>
              <a:xfrm flipV="1">
                <a:off x="4656" y="1152"/>
                <a:ext cx="0" cy="192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174130" name="直接连接符 174129"/>
              <p:cNvSpPr/>
              <p:nvPr/>
            </p:nvSpPr>
            <p:spPr>
              <a:xfrm flipV="1">
                <a:off x="5136" y="1344"/>
                <a:ext cx="0" cy="192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</p:grpSp>
        <p:grpSp>
          <p:nvGrpSpPr>
            <p:cNvPr id="174131" name="组合 174130"/>
            <p:cNvGrpSpPr/>
            <p:nvPr/>
          </p:nvGrpSpPr>
          <p:grpSpPr>
            <a:xfrm>
              <a:off x="4224" y="432"/>
              <a:ext cx="1296" cy="1786"/>
              <a:chOff x="4224" y="432"/>
              <a:chExt cx="1296" cy="1786"/>
            </a:xfrm>
          </p:grpSpPr>
          <p:sp>
            <p:nvSpPr>
              <p:cNvPr id="174132" name="文本框 174131"/>
              <p:cNvSpPr txBox="1"/>
              <p:nvPr/>
            </p:nvSpPr>
            <p:spPr>
              <a:xfrm>
                <a:off x="4224" y="1776"/>
                <a:ext cx="336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</a:t>
                </a:r>
              </a:p>
            </p:txBody>
          </p:sp>
          <p:grpSp>
            <p:nvGrpSpPr>
              <p:cNvPr id="174133" name="组合 174132"/>
              <p:cNvGrpSpPr/>
              <p:nvPr/>
            </p:nvGrpSpPr>
            <p:grpSpPr>
              <a:xfrm>
                <a:off x="4464" y="432"/>
                <a:ext cx="1056" cy="1786"/>
                <a:chOff x="4464" y="432"/>
                <a:chExt cx="1056" cy="1786"/>
              </a:xfrm>
            </p:grpSpPr>
            <p:grpSp>
              <p:nvGrpSpPr>
                <p:cNvPr id="174134" name="组合 174133"/>
                <p:cNvGrpSpPr/>
                <p:nvPr/>
              </p:nvGrpSpPr>
              <p:grpSpPr>
                <a:xfrm>
                  <a:off x="4464" y="432"/>
                  <a:ext cx="1056" cy="1786"/>
                  <a:chOff x="4464" y="432"/>
                  <a:chExt cx="1056" cy="1786"/>
                </a:xfrm>
              </p:grpSpPr>
              <p:sp>
                <p:nvSpPr>
                  <p:cNvPr id="174135" name="文本框 174134"/>
                  <p:cNvSpPr txBox="1"/>
                  <p:nvPr/>
                </p:nvSpPr>
                <p:spPr>
                  <a:xfrm>
                    <a:off x="5184" y="432"/>
                    <a:ext cx="336" cy="233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/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i="1">
                        <a:effectLst>
                          <a:outerShdw blurRad="38100" dist="38100" dir="2700000">
                            <a:srgbClr val="FFFFFF"/>
                          </a:outerShdw>
                        </a:effectLst>
                        <a:latin typeface="Times New Roman" panose="02020603050405020304" pitchFamily="18" charset="0"/>
                        <a:sym typeface="Symbol" panose="05050102010706020507" pitchFamily="18" charset="2"/>
                      </a:rPr>
                      <a:t></a:t>
                    </a:r>
                  </a:p>
                </p:txBody>
              </p:sp>
              <p:grpSp>
                <p:nvGrpSpPr>
                  <p:cNvPr id="174136" name="组合 174135"/>
                  <p:cNvGrpSpPr/>
                  <p:nvPr/>
                </p:nvGrpSpPr>
                <p:grpSpPr>
                  <a:xfrm>
                    <a:off x="4464" y="432"/>
                    <a:ext cx="864" cy="1786"/>
                    <a:chOff x="4464" y="432"/>
                    <a:chExt cx="864" cy="1786"/>
                  </a:xfrm>
                </p:grpSpPr>
                <p:sp>
                  <p:nvSpPr>
                    <p:cNvPr id="174137" name="文本框 174136"/>
                    <p:cNvSpPr txBox="1"/>
                    <p:nvPr/>
                  </p:nvSpPr>
                  <p:spPr>
                    <a:xfrm>
                      <a:off x="4896" y="1968"/>
                      <a:ext cx="432" cy="25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sz="2000" i="1">
                          <a:latin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000" baseline="-25000">
                          <a:latin typeface="Times New Roman" panose="02020603050405020304" pitchFamily="18" charset="0"/>
                        </a:rPr>
                        <a:t>2</a:t>
                      </a:r>
                      <a:endParaRPr lang="en-US" altLang="zh-CN" sz="200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174138" name="文本框 174137"/>
                    <p:cNvSpPr txBox="1"/>
                    <p:nvPr/>
                  </p:nvSpPr>
                  <p:spPr>
                    <a:xfrm>
                      <a:off x="4752" y="432"/>
                      <a:ext cx="432" cy="250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sz="2000" i="1">
                          <a:latin typeface="Times New Roman" panose="02020603050405020304" pitchFamily="18" charset="0"/>
                        </a:rPr>
                        <a:t>C</a:t>
                      </a:r>
                      <a:r>
                        <a:rPr lang="en-US" altLang="zh-CN" sz="2000" baseline="-25000">
                          <a:latin typeface="Times New Roman" panose="02020603050405020304" pitchFamily="18" charset="0"/>
                        </a:rPr>
                        <a:t>1</a:t>
                      </a:r>
                      <a:endParaRPr lang="en-US" altLang="zh-CN" sz="2000">
                        <a:latin typeface="Times New Roman" panose="02020603050405020304" pitchFamily="18" charset="0"/>
                      </a:endParaRPr>
                    </a:p>
                  </p:txBody>
                </p:sp>
                <p:grpSp>
                  <p:nvGrpSpPr>
                    <p:cNvPr id="174139" name="组合 174138"/>
                    <p:cNvGrpSpPr/>
                    <p:nvPr/>
                  </p:nvGrpSpPr>
                  <p:grpSpPr>
                    <a:xfrm>
                      <a:off x="4464" y="720"/>
                      <a:ext cx="864" cy="1248"/>
                      <a:chOff x="4464" y="720"/>
                      <a:chExt cx="864" cy="1248"/>
                    </a:xfrm>
                  </p:grpSpPr>
                  <p:sp>
                    <p:nvSpPr>
                      <p:cNvPr id="174140" name="直接连接符 174139"/>
                      <p:cNvSpPr/>
                      <p:nvPr/>
                    </p:nvSpPr>
                    <p:spPr>
                      <a:xfrm>
                        <a:off x="4896" y="720"/>
                        <a:ext cx="0" cy="1248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174141" name="直接连接符 174140"/>
                      <p:cNvSpPr/>
                      <p:nvPr/>
                    </p:nvSpPr>
                    <p:spPr>
                      <a:xfrm>
                        <a:off x="4896" y="720"/>
                        <a:ext cx="432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triangle" w="med" len="lg"/>
                      </a:ln>
                    </p:spPr>
                  </p:sp>
                  <p:sp>
                    <p:nvSpPr>
                      <p:cNvPr id="174142" name="直接连接符 174141"/>
                      <p:cNvSpPr/>
                      <p:nvPr/>
                    </p:nvSpPr>
                    <p:spPr>
                      <a:xfrm>
                        <a:off x="4464" y="1968"/>
                        <a:ext cx="432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triangle" w="med" len="lg"/>
                        <a:tailEnd type="none" w="med" len="med"/>
                      </a:ln>
                    </p:spPr>
                  </p:sp>
                  <p:sp>
                    <p:nvSpPr>
                      <p:cNvPr id="174143" name="直接连接符 174142"/>
                      <p:cNvSpPr/>
                      <p:nvPr/>
                    </p:nvSpPr>
                    <p:spPr>
                      <a:xfrm flipH="1">
                        <a:off x="4512" y="720"/>
                        <a:ext cx="768" cy="1248"/>
                      </a:xfrm>
                      <a:prstGeom prst="line">
                        <a:avLst/>
                      </a:prstGeom>
                      <a:ln w="19050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none" w="med" len="med"/>
                      </a:ln>
                    </p:spPr>
                  </p:sp>
                  <p:sp>
                    <p:nvSpPr>
                      <p:cNvPr id="174144" name="直接连接符 174143"/>
                      <p:cNvSpPr/>
                      <p:nvPr/>
                    </p:nvSpPr>
                    <p:spPr>
                      <a:xfrm>
                        <a:off x="4896" y="912"/>
                        <a:ext cx="288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triangle" w="med" len="lg"/>
                      </a:ln>
                    </p:spPr>
                  </p:sp>
                  <p:sp>
                    <p:nvSpPr>
                      <p:cNvPr id="174145" name="直接连接符 174144"/>
                      <p:cNvSpPr/>
                      <p:nvPr/>
                    </p:nvSpPr>
                    <p:spPr>
                      <a:xfrm>
                        <a:off x="4704" y="1680"/>
                        <a:ext cx="192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triangle" w="med" len="lg"/>
                        <a:tailEnd type="none" w="med" len="med"/>
                      </a:ln>
                    </p:spPr>
                  </p:sp>
                  <p:sp>
                    <p:nvSpPr>
                      <p:cNvPr id="174146" name="直接连接符 174145"/>
                      <p:cNvSpPr/>
                      <p:nvPr/>
                    </p:nvSpPr>
                    <p:spPr>
                      <a:xfrm>
                        <a:off x="4608" y="1824"/>
                        <a:ext cx="288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triangle" w="med" len="lg"/>
                        <a:tailEnd type="none" w="med" len="med"/>
                      </a:ln>
                    </p:spPr>
                  </p:sp>
                  <p:sp>
                    <p:nvSpPr>
                      <p:cNvPr id="174147" name="直接连接符 174146"/>
                      <p:cNvSpPr/>
                      <p:nvPr/>
                    </p:nvSpPr>
                    <p:spPr>
                      <a:xfrm>
                        <a:off x="4896" y="1056"/>
                        <a:ext cx="192" cy="0"/>
                      </a:xfrm>
                      <a:prstGeom prst="line">
                        <a:avLst/>
                      </a:prstGeom>
                      <a:ln w="28575" cap="flat" cmpd="sng">
                        <a:solidFill>
                          <a:srgbClr val="FF3300"/>
                        </a:solidFill>
                        <a:prstDash val="solid"/>
                        <a:headEnd type="none" w="med" len="med"/>
                        <a:tailEnd type="triangle" w="med" len="lg"/>
                      </a:ln>
                    </p:spPr>
                  </p:sp>
                </p:grpSp>
              </p:grpSp>
            </p:grpSp>
            <p:sp>
              <p:nvSpPr>
                <p:cNvPr id="174148" name="椭圆 174147"/>
                <p:cNvSpPr/>
                <p:nvPr/>
              </p:nvSpPr>
              <p:spPr>
                <a:xfrm>
                  <a:off x="4848" y="672"/>
                  <a:ext cx="96" cy="96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4149" name="椭圆 174148"/>
                <p:cNvSpPr/>
                <p:nvPr/>
              </p:nvSpPr>
              <p:spPr>
                <a:xfrm>
                  <a:off x="4848" y="1920"/>
                  <a:ext cx="96" cy="96"/>
                </a:xfrm>
                <a:prstGeom prst="ellipse">
                  <a:avLst/>
                </a:prstGeom>
                <a:solidFill>
                  <a:srgbClr val="FF00FF"/>
                </a:solidFill>
                <a:ln w="952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74093" name="文本框 174092"/>
          <p:cNvSpPr txBox="1"/>
          <p:nvPr/>
        </p:nvSpPr>
        <p:spPr>
          <a:xfrm>
            <a:off x="1752601" y="838201"/>
            <a:ext cx="5280025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二、应力分析</a:t>
            </a:r>
            <a:r>
              <a:rPr lang="en-US" altLang="zh-CN" sz="280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(Stress analysis)</a:t>
            </a:r>
          </a:p>
        </p:txBody>
      </p:sp>
      <p:sp>
        <p:nvSpPr>
          <p:cNvPr id="174094" name="文本框 174093"/>
          <p:cNvSpPr txBox="1"/>
          <p:nvPr/>
        </p:nvSpPr>
        <p:spPr>
          <a:xfrm>
            <a:off x="1774825" y="5157788"/>
            <a:ext cx="5113338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危险截面上的危险点为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和 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</a:t>
            </a:r>
            <a:r>
              <a:rPr lang="en-US" altLang="zh-CN" i="1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点</a:t>
            </a:r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4095" name="矩形 174094"/>
          <p:cNvSpPr/>
          <p:nvPr/>
        </p:nvSpPr>
        <p:spPr>
          <a:xfrm>
            <a:off x="1739901" y="3573463"/>
            <a:ext cx="4500563" cy="107721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最大扭转切应力 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发生在截面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周边上的各点处。 </a:t>
            </a:r>
          </a:p>
        </p:txBody>
      </p:sp>
      <p:grpSp>
        <p:nvGrpSpPr>
          <p:cNvPr id="174099" name="组合 174098"/>
          <p:cNvGrpSpPr/>
          <p:nvPr/>
        </p:nvGrpSpPr>
        <p:grpSpPr>
          <a:xfrm>
            <a:off x="7054850" y="1455738"/>
            <a:ext cx="985838" cy="2255062"/>
            <a:chOff x="2832" y="528"/>
            <a:chExt cx="624" cy="1664"/>
          </a:xfrm>
        </p:grpSpPr>
        <p:sp>
          <p:nvSpPr>
            <p:cNvPr id="174100" name="文本框 174099"/>
            <p:cNvSpPr txBox="1"/>
            <p:nvPr/>
          </p:nvSpPr>
          <p:spPr>
            <a:xfrm>
              <a:off x="2832" y="528"/>
              <a:ext cx="288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33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rPr>
                <a:t> </a:t>
              </a:r>
              <a:r>
                <a:rPr lang="en-US" altLang="zh-CN" i="1" dirty="0">
                  <a:solidFill>
                    <a:srgbClr val="FF33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endParaRPr lang="en-US" altLang="zh-CN" i="1" dirty="0">
                <a:solidFill>
                  <a:srgbClr val="FF00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1" name="文本框 174100"/>
            <p:cNvSpPr txBox="1"/>
            <p:nvPr/>
          </p:nvSpPr>
          <p:spPr>
            <a:xfrm>
              <a:off x="2832" y="1919"/>
              <a:ext cx="336" cy="27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solidFill>
                    <a:srgbClr val="FF3300"/>
                  </a:solidFill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  <a:endPara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4102" name="直接连接符 174101"/>
            <p:cNvSpPr/>
            <p:nvPr/>
          </p:nvSpPr>
          <p:spPr>
            <a:xfrm flipH="1">
              <a:off x="3072" y="768"/>
              <a:ext cx="384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103" name="直接连接符 174102"/>
            <p:cNvSpPr/>
            <p:nvPr/>
          </p:nvSpPr>
          <p:spPr>
            <a:xfrm flipH="1">
              <a:off x="3216" y="1008"/>
              <a:ext cx="24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104" name="直接连接符 174103"/>
            <p:cNvSpPr/>
            <p:nvPr/>
          </p:nvSpPr>
          <p:spPr>
            <a:xfrm>
              <a:off x="3456" y="768"/>
              <a:ext cx="0" cy="1296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105" name="直接连接符 174104"/>
            <p:cNvSpPr/>
            <p:nvPr/>
          </p:nvSpPr>
          <p:spPr>
            <a:xfrm flipH="1">
              <a:off x="3120" y="2064"/>
              <a:ext cx="336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triangle" w="med" len="lg"/>
              <a:tailEnd type="none" w="med" len="med"/>
            </a:ln>
          </p:spPr>
        </p:sp>
        <p:sp>
          <p:nvSpPr>
            <p:cNvPr id="174106" name="直接连接符 174105"/>
            <p:cNvSpPr/>
            <p:nvPr/>
          </p:nvSpPr>
          <p:spPr>
            <a:xfrm>
              <a:off x="3072" y="768"/>
              <a:ext cx="384" cy="720"/>
            </a:xfrm>
            <a:prstGeom prst="line">
              <a:avLst/>
            </a:prstGeom>
            <a:ln w="19050" cap="flat" cmpd="sng">
              <a:solidFill>
                <a:srgbClr val="FF3300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174107" name="直接连接符 174106"/>
            <p:cNvSpPr/>
            <p:nvPr/>
          </p:nvSpPr>
          <p:spPr>
            <a:xfrm flipH="1">
              <a:off x="3312" y="1200"/>
              <a:ext cx="144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4108" name="直接连接符 174107"/>
            <p:cNvSpPr/>
            <p:nvPr/>
          </p:nvSpPr>
          <p:spPr>
            <a:xfrm flipH="1">
              <a:off x="3216" y="1920"/>
              <a:ext cx="240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triangle" w="med" len="lg"/>
              <a:tailEnd type="none" w="med" len="med"/>
            </a:ln>
          </p:spPr>
        </p:sp>
        <p:sp>
          <p:nvSpPr>
            <p:cNvPr id="174109" name="直接连接符 174108"/>
            <p:cNvSpPr/>
            <p:nvPr/>
          </p:nvSpPr>
          <p:spPr>
            <a:xfrm flipH="1">
              <a:off x="3312" y="1776"/>
              <a:ext cx="144" cy="0"/>
            </a:xfrm>
            <a:prstGeom prst="line">
              <a:avLst/>
            </a:prstGeom>
            <a:ln w="28575" cap="flat" cmpd="sng">
              <a:solidFill>
                <a:srgbClr val="FF3300"/>
              </a:solidFill>
              <a:prstDash val="solid"/>
              <a:headEnd type="triangle" w="med" len="lg"/>
              <a:tailEnd type="none" w="med" len="med"/>
            </a:ln>
          </p:spPr>
        </p:sp>
        <p:sp>
          <p:nvSpPr>
            <p:cNvPr id="174110" name="直接连接符 174109"/>
            <p:cNvSpPr/>
            <p:nvPr/>
          </p:nvSpPr>
          <p:spPr>
            <a:xfrm flipH="1">
              <a:off x="3120" y="1488"/>
              <a:ext cx="336" cy="576"/>
            </a:xfrm>
            <a:prstGeom prst="line">
              <a:avLst/>
            </a:prstGeom>
            <a:ln w="9525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174111" name="组合 174110"/>
          <p:cNvGrpSpPr/>
          <p:nvPr/>
        </p:nvGrpSpPr>
        <p:grpSpPr>
          <a:xfrm>
            <a:off x="7900988" y="3484564"/>
            <a:ext cx="685800" cy="549275"/>
            <a:chOff x="3360" y="2016"/>
            <a:chExt cx="432" cy="346"/>
          </a:xfrm>
        </p:grpSpPr>
        <p:sp>
          <p:nvSpPr>
            <p:cNvPr id="174112" name="文本框 174111"/>
            <p:cNvSpPr txBox="1"/>
            <p:nvPr/>
          </p:nvSpPr>
          <p:spPr>
            <a:xfrm>
              <a:off x="3360" y="2112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2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74113" name="椭圆 174112"/>
            <p:cNvSpPr/>
            <p:nvPr/>
          </p:nvSpPr>
          <p:spPr>
            <a:xfrm>
              <a:off x="3408" y="2016"/>
              <a:ext cx="96" cy="96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114" name="组合 174113"/>
          <p:cNvGrpSpPr/>
          <p:nvPr/>
        </p:nvGrpSpPr>
        <p:grpSpPr>
          <a:xfrm>
            <a:off x="7751763" y="1325563"/>
            <a:ext cx="685800" cy="533400"/>
            <a:chOff x="3264" y="480"/>
            <a:chExt cx="432" cy="336"/>
          </a:xfrm>
        </p:grpSpPr>
        <p:sp>
          <p:nvSpPr>
            <p:cNvPr id="174115" name="文本框 174114"/>
            <p:cNvSpPr txBox="1"/>
            <p:nvPr/>
          </p:nvSpPr>
          <p:spPr>
            <a:xfrm>
              <a:off x="3264" y="480"/>
              <a:ext cx="43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r>
                <a:rPr lang="en-US" altLang="zh-CN" baseline="-25000">
                  <a:latin typeface="Times New Roman" panose="02020603050405020304" pitchFamily="18" charset="0"/>
                </a:rPr>
                <a:t>1</a:t>
              </a:r>
              <a:endParaRPr lang="en-US" altLang="zh-CN" sz="2000">
                <a:latin typeface="Times New Roman" panose="02020603050405020304" pitchFamily="18" charset="0"/>
              </a:endParaRPr>
            </a:p>
          </p:txBody>
        </p:sp>
        <p:sp>
          <p:nvSpPr>
            <p:cNvPr id="174116" name="椭圆 174115"/>
            <p:cNvSpPr/>
            <p:nvPr/>
          </p:nvSpPr>
          <p:spPr>
            <a:xfrm>
              <a:off x="3408" y="720"/>
              <a:ext cx="96" cy="96"/>
            </a:xfrm>
            <a:prstGeom prst="ellipse">
              <a:avLst/>
            </a:prstGeom>
            <a:solidFill>
              <a:srgbClr val="FF00FF"/>
            </a:solidFill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50" name="矩形 174149"/>
          <p:cNvSpPr/>
          <p:nvPr/>
        </p:nvSpPr>
        <p:spPr>
          <a:xfrm>
            <a:off x="1752600" y="1825626"/>
            <a:ext cx="2933816" cy="1354217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危险截面上的最大弯曲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正应力</a:t>
            </a:r>
            <a:r>
              <a:rPr lang="en-US" altLang="zh-CN" sz="2800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发生在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2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处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4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4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74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4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17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40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4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4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4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3" dur="500"/>
                                        <p:tgtEl>
                                          <p:spTgt spid="174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174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74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74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088" grpId="0"/>
      <p:bldP spid="174093" grpId="0"/>
      <p:bldP spid="174094" grpId="0"/>
      <p:bldP spid="174095" grpId="0"/>
      <p:bldP spid="17415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文本框 356353"/>
          <p:cNvSpPr txBox="1"/>
          <p:nvPr/>
        </p:nvSpPr>
        <p:spPr>
          <a:xfrm>
            <a:off x="2133600" y="1055688"/>
            <a:ext cx="7696200" cy="78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例题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9 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求图示梁的支反力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并绘梁的剪力图和弯矩图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  <a:p>
            <a:pPr>
              <a:spcBef>
                <a:spcPct val="50000"/>
              </a:spcBef>
            </a:pP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    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已知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EI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= 5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 10</a:t>
            </a:r>
            <a:r>
              <a:rPr lang="en-US" altLang="zh-CN" baseline="30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kN.m</a:t>
            </a:r>
            <a:r>
              <a:rPr lang="en-US" altLang="zh-CN" baseline="30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3 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.</a:t>
            </a:r>
          </a:p>
        </p:txBody>
      </p:sp>
      <p:sp>
        <p:nvSpPr>
          <p:cNvPr id="356355" name="矩形 356354"/>
          <p:cNvSpPr/>
          <p:nvPr/>
        </p:nvSpPr>
        <p:spPr>
          <a:xfrm>
            <a:off x="2362200" y="2209801"/>
            <a:ext cx="7239000" cy="36560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6359" name="直接连接符 356358"/>
          <p:cNvSpPr/>
          <p:nvPr/>
        </p:nvSpPr>
        <p:spPr>
          <a:xfrm>
            <a:off x="3581400" y="3811588"/>
            <a:ext cx="5257800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61" name="直接连接符 356360"/>
          <p:cNvSpPr/>
          <p:nvPr/>
        </p:nvSpPr>
        <p:spPr>
          <a:xfrm>
            <a:off x="35814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2" name="直接连接符 356361"/>
          <p:cNvSpPr/>
          <p:nvPr/>
        </p:nvSpPr>
        <p:spPr>
          <a:xfrm>
            <a:off x="40386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3" name="直接连接符 356362"/>
          <p:cNvSpPr/>
          <p:nvPr/>
        </p:nvSpPr>
        <p:spPr>
          <a:xfrm>
            <a:off x="44958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4" name="直接连接符 356363"/>
          <p:cNvSpPr/>
          <p:nvPr/>
        </p:nvSpPr>
        <p:spPr>
          <a:xfrm>
            <a:off x="49530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5" name="直接连接符 356364"/>
          <p:cNvSpPr/>
          <p:nvPr/>
        </p:nvSpPr>
        <p:spPr>
          <a:xfrm>
            <a:off x="54102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6" name="直接连接符 356365"/>
          <p:cNvSpPr/>
          <p:nvPr/>
        </p:nvSpPr>
        <p:spPr>
          <a:xfrm>
            <a:off x="5943600" y="3278188"/>
            <a:ext cx="0" cy="533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7" name="直接连接符 356366"/>
          <p:cNvSpPr/>
          <p:nvPr/>
        </p:nvSpPr>
        <p:spPr>
          <a:xfrm>
            <a:off x="3581400" y="3278188"/>
            <a:ext cx="2362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68" name="直接连接符 356367"/>
          <p:cNvSpPr/>
          <p:nvPr/>
        </p:nvSpPr>
        <p:spPr>
          <a:xfrm>
            <a:off x="7608888" y="3284538"/>
            <a:ext cx="11112" cy="52705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356369" name="直接连接符 356368"/>
          <p:cNvSpPr/>
          <p:nvPr/>
        </p:nvSpPr>
        <p:spPr>
          <a:xfrm>
            <a:off x="3581400" y="4421188"/>
            <a:ext cx="0" cy="762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70" name="直接连接符 356369"/>
          <p:cNvSpPr/>
          <p:nvPr/>
        </p:nvSpPr>
        <p:spPr>
          <a:xfrm>
            <a:off x="5943600" y="4421188"/>
            <a:ext cx="0" cy="762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71" name="直接连接符 356370"/>
          <p:cNvSpPr/>
          <p:nvPr/>
        </p:nvSpPr>
        <p:spPr>
          <a:xfrm>
            <a:off x="7620000" y="4344988"/>
            <a:ext cx="0" cy="762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56372" name="直接连接符 356371"/>
          <p:cNvSpPr/>
          <p:nvPr/>
        </p:nvSpPr>
        <p:spPr>
          <a:xfrm>
            <a:off x="3581400" y="5030788"/>
            <a:ext cx="23622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356373" name="直接连接符 356372"/>
          <p:cNvSpPr/>
          <p:nvPr/>
        </p:nvSpPr>
        <p:spPr>
          <a:xfrm>
            <a:off x="5943600" y="5030788"/>
            <a:ext cx="16764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356374" name="直接连接符 356373"/>
          <p:cNvSpPr/>
          <p:nvPr/>
        </p:nvSpPr>
        <p:spPr>
          <a:xfrm>
            <a:off x="7620000" y="5030788"/>
            <a:ext cx="11430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356375" name="文本框 356374"/>
          <p:cNvSpPr txBox="1"/>
          <p:nvPr/>
        </p:nvSpPr>
        <p:spPr>
          <a:xfrm>
            <a:off x="4419600" y="4573589"/>
            <a:ext cx="9906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4m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6376" name="文本框 356375"/>
          <p:cNvSpPr txBox="1"/>
          <p:nvPr/>
        </p:nvSpPr>
        <p:spPr>
          <a:xfrm>
            <a:off x="6553200" y="4573589"/>
            <a:ext cx="838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3m</a:t>
            </a:r>
          </a:p>
        </p:txBody>
      </p:sp>
      <p:sp>
        <p:nvSpPr>
          <p:cNvPr id="356377" name="文本框 356376"/>
          <p:cNvSpPr txBox="1"/>
          <p:nvPr/>
        </p:nvSpPr>
        <p:spPr>
          <a:xfrm>
            <a:off x="7848600" y="4573589"/>
            <a:ext cx="8382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2m</a:t>
            </a:r>
          </a:p>
        </p:txBody>
      </p:sp>
      <p:sp>
        <p:nvSpPr>
          <p:cNvPr id="356378" name="文本框 356377"/>
          <p:cNvSpPr txBox="1"/>
          <p:nvPr/>
        </p:nvSpPr>
        <p:spPr>
          <a:xfrm>
            <a:off x="2895600" y="3582989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A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56379" name="文本框 356378"/>
          <p:cNvSpPr txBox="1"/>
          <p:nvPr/>
        </p:nvSpPr>
        <p:spPr>
          <a:xfrm>
            <a:off x="5257800" y="3811589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B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56380" name="文本框 356379"/>
          <p:cNvSpPr txBox="1"/>
          <p:nvPr/>
        </p:nvSpPr>
        <p:spPr>
          <a:xfrm>
            <a:off x="7391400" y="3887789"/>
            <a:ext cx="6858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D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56381" name="文本框 356380"/>
          <p:cNvSpPr txBox="1"/>
          <p:nvPr/>
        </p:nvSpPr>
        <p:spPr>
          <a:xfrm>
            <a:off x="8915400" y="3506789"/>
            <a:ext cx="5334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C</a:t>
            </a:r>
            <a:endParaRPr lang="en-US" altLang="zh-CN" i="1">
              <a:latin typeface="Times New Roman" panose="02020603050405020304" pitchFamily="18" charset="0"/>
            </a:endParaRPr>
          </a:p>
        </p:txBody>
      </p:sp>
      <p:sp>
        <p:nvSpPr>
          <p:cNvPr id="356382" name="文本框 356381"/>
          <p:cNvSpPr txBox="1"/>
          <p:nvPr/>
        </p:nvSpPr>
        <p:spPr>
          <a:xfrm>
            <a:off x="7620000" y="3206750"/>
            <a:ext cx="12192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30kN</a:t>
            </a:r>
          </a:p>
        </p:txBody>
      </p:sp>
      <p:sp>
        <p:nvSpPr>
          <p:cNvPr id="356384" name="直接连接符 356383"/>
          <p:cNvSpPr/>
          <p:nvPr/>
        </p:nvSpPr>
        <p:spPr>
          <a:xfrm>
            <a:off x="8763000" y="4343400"/>
            <a:ext cx="0" cy="7620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grpSp>
        <p:nvGrpSpPr>
          <p:cNvPr id="356394" name="组合 356393"/>
          <p:cNvGrpSpPr/>
          <p:nvPr/>
        </p:nvGrpSpPr>
        <p:grpSpPr>
          <a:xfrm>
            <a:off x="3287713" y="3716338"/>
            <a:ext cx="576262" cy="588962"/>
            <a:chOff x="3061" y="711"/>
            <a:chExt cx="363" cy="371"/>
          </a:xfrm>
        </p:grpSpPr>
        <p:sp>
          <p:nvSpPr>
            <p:cNvPr id="356395" name="椭圆 356394"/>
            <p:cNvSpPr/>
            <p:nvPr/>
          </p:nvSpPr>
          <p:spPr>
            <a:xfrm>
              <a:off x="3193" y="711"/>
              <a:ext cx="103" cy="103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396" name="直接连接符 356395"/>
            <p:cNvSpPr/>
            <p:nvPr/>
          </p:nvSpPr>
          <p:spPr>
            <a:xfrm>
              <a:off x="3276" y="802"/>
              <a:ext cx="102" cy="1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397" name="直接连接符 356396"/>
            <p:cNvSpPr/>
            <p:nvPr/>
          </p:nvSpPr>
          <p:spPr>
            <a:xfrm flipH="1">
              <a:off x="3106" y="808"/>
              <a:ext cx="106" cy="184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398" name="直接连接符 356397"/>
            <p:cNvSpPr/>
            <p:nvPr/>
          </p:nvSpPr>
          <p:spPr>
            <a:xfrm>
              <a:off x="3061" y="992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399" name="直接连接符 356398"/>
            <p:cNvSpPr/>
            <p:nvPr/>
          </p:nvSpPr>
          <p:spPr>
            <a:xfrm flipH="1">
              <a:off x="3106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0" name="直接连接符 356399"/>
            <p:cNvSpPr/>
            <p:nvPr/>
          </p:nvSpPr>
          <p:spPr>
            <a:xfrm flipH="1">
              <a:off x="3152" y="99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1" name="直接连接符 356400"/>
            <p:cNvSpPr/>
            <p:nvPr/>
          </p:nvSpPr>
          <p:spPr>
            <a:xfrm flipH="1">
              <a:off x="3197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2" name="直接连接符 356401"/>
            <p:cNvSpPr/>
            <p:nvPr/>
          </p:nvSpPr>
          <p:spPr>
            <a:xfrm flipH="1">
              <a:off x="3242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3" name="直接连接符 356402"/>
            <p:cNvSpPr/>
            <p:nvPr/>
          </p:nvSpPr>
          <p:spPr>
            <a:xfrm flipH="1">
              <a:off x="3288" y="99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4" name="直接连接符 356403"/>
            <p:cNvSpPr/>
            <p:nvPr/>
          </p:nvSpPr>
          <p:spPr>
            <a:xfrm flipH="1">
              <a:off x="3333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5" name="直接连接符 356404"/>
            <p:cNvSpPr/>
            <p:nvPr/>
          </p:nvSpPr>
          <p:spPr>
            <a:xfrm flipH="1">
              <a:off x="3378" y="1037"/>
              <a:ext cx="46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6" name="直接连接符 356405"/>
            <p:cNvSpPr/>
            <p:nvPr/>
          </p:nvSpPr>
          <p:spPr>
            <a:xfrm flipH="1">
              <a:off x="3061" y="99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7" name="直接连接符 356406"/>
            <p:cNvSpPr/>
            <p:nvPr/>
          </p:nvSpPr>
          <p:spPr>
            <a:xfrm flipH="1">
              <a:off x="3061" y="992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08" name="直接连接符 356407"/>
            <p:cNvSpPr/>
            <p:nvPr/>
          </p:nvSpPr>
          <p:spPr>
            <a:xfrm>
              <a:off x="3061" y="992"/>
              <a:ext cx="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</p:grpSp>
      <p:grpSp>
        <p:nvGrpSpPr>
          <p:cNvPr id="356409" name="组合 356408"/>
          <p:cNvGrpSpPr/>
          <p:nvPr/>
        </p:nvGrpSpPr>
        <p:grpSpPr>
          <a:xfrm>
            <a:off x="8616951" y="3770313"/>
            <a:ext cx="576263" cy="595312"/>
            <a:chOff x="3606" y="787"/>
            <a:chExt cx="363" cy="375"/>
          </a:xfrm>
        </p:grpSpPr>
        <p:sp>
          <p:nvSpPr>
            <p:cNvPr id="356410" name="直接连接符 356409"/>
            <p:cNvSpPr/>
            <p:nvPr/>
          </p:nvSpPr>
          <p:spPr>
            <a:xfrm flipH="1">
              <a:off x="3694" y="874"/>
              <a:ext cx="50" cy="10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1" name="直接连接符 356410"/>
            <p:cNvSpPr/>
            <p:nvPr/>
          </p:nvSpPr>
          <p:spPr>
            <a:xfrm>
              <a:off x="3824" y="874"/>
              <a:ext cx="50" cy="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2" name="直接连接符 356411"/>
            <p:cNvSpPr/>
            <p:nvPr/>
          </p:nvSpPr>
          <p:spPr>
            <a:xfrm flipV="1">
              <a:off x="3640" y="976"/>
              <a:ext cx="2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3" name="直接连接符 356412"/>
            <p:cNvSpPr/>
            <p:nvPr/>
          </p:nvSpPr>
          <p:spPr>
            <a:xfrm>
              <a:off x="3606" y="1072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4" name="直接连接符 356413"/>
            <p:cNvSpPr/>
            <p:nvPr/>
          </p:nvSpPr>
          <p:spPr>
            <a:xfrm flipH="1">
              <a:off x="3651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5" name="直接连接符 356414"/>
            <p:cNvSpPr/>
            <p:nvPr/>
          </p:nvSpPr>
          <p:spPr>
            <a:xfrm flipH="1">
              <a:off x="3697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6" name="直接连接符 356415"/>
            <p:cNvSpPr/>
            <p:nvPr/>
          </p:nvSpPr>
          <p:spPr>
            <a:xfrm flipH="1">
              <a:off x="3742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7" name="直接连接符 356416"/>
            <p:cNvSpPr/>
            <p:nvPr/>
          </p:nvSpPr>
          <p:spPr>
            <a:xfrm flipH="1">
              <a:off x="3787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8" name="直接连接符 356417"/>
            <p:cNvSpPr/>
            <p:nvPr/>
          </p:nvSpPr>
          <p:spPr>
            <a:xfrm flipH="1">
              <a:off x="3833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19" name="直接连接符 356418"/>
            <p:cNvSpPr/>
            <p:nvPr/>
          </p:nvSpPr>
          <p:spPr>
            <a:xfrm flipH="1">
              <a:off x="3878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0" name="直接连接符 356419"/>
            <p:cNvSpPr/>
            <p:nvPr/>
          </p:nvSpPr>
          <p:spPr>
            <a:xfrm flipH="1">
              <a:off x="3923" y="1117"/>
              <a:ext cx="46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1" name="直接连接符 356420"/>
            <p:cNvSpPr/>
            <p:nvPr/>
          </p:nvSpPr>
          <p:spPr>
            <a:xfrm flipH="1">
              <a:off x="3606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2" name="直接连接符 356421"/>
            <p:cNvSpPr/>
            <p:nvPr/>
          </p:nvSpPr>
          <p:spPr>
            <a:xfrm flipH="1">
              <a:off x="3606" y="1072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3" name="直接连接符 356422"/>
            <p:cNvSpPr/>
            <p:nvPr/>
          </p:nvSpPr>
          <p:spPr>
            <a:xfrm>
              <a:off x="3606" y="1072"/>
              <a:ext cx="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4" name="椭圆 356423"/>
            <p:cNvSpPr/>
            <p:nvPr/>
          </p:nvSpPr>
          <p:spPr>
            <a:xfrm>
              <a:off x="3832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425" name="椭圆 356424"/>
            <p:cNvSpPr/>
            <p:nvPr/>
          </p:nvSpPr>
          <p:spPr>
            <a:xfrm>
              <a:off x="3651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426" name="椭圆 356425"/>
            <p:cNvSpPr/>
            <p:nvPr/>
          </p:nvSpPr>
          <p:spPr>
            <a:xfrm>
              <a:off x="3730" y="787"/>
              <a:ext cx="103" cy="103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6427" name="组合 356426"/>
          <p:cNvGrpSpPr/>
          <p:nvPr/>
        </p:nvGrpSpPr>
        <p:grpSpPr>
          <a:xfrm>
            <a:off x="5664201" y="3841751"/>
            <a:ext cx="576263" cy="595313"/>
            <a:chOff x="3606" y="787"/>
            <a:chExt cx="363" cy="375"/>
          </a:xfrm>
        </p:grpSpPr>
        <p:sp>
          <p:nvSpPr>
            <p:cNvPr id="356428" name="直接连接符 356427"/>
            <p:cNvSpPr/>
            <p:nvPr/>
          </p:nvSpPr>
          <p:spPr>
            <a:xfrm flipH="1">
              <a:off x="3694" y="874"/>
              <a:ext cx="50" cy="10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29" name="直接连接符 356428"/>
            <p:cNvSpPr/>
            <p:nvPr/>
          </p:nvSpPr>
          <p:spPr>
            <a:xfrm>
              <a:off x="3824" y="874"/>
              <a:ext cx="50" cy="99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0" name="直接连接符 356429"/>
            <p:cNvSpPr/>
            <p:nvPr/>
          </p:nvSpPr>
          <p:spPr>
            <a:xfrm flipV="1">
              <a:off x="3640" y="976"/>
              <a:ext cx="286" cy="1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1" name="直接连接符 356430"/>
            <p:cNvSpPr/>
            <p:nvPr/>
          </p:nvSpPr>
          <p:spPr>
            <a:xfrm>
              <a:off x="3606" y="1072"/>
              <a:ext cx="363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2" name="直接连接符 356431"/>
            <p:cNvSpPr/>
            <p:nvPr/>
          </p:nvSpPr>
          <p:spPr>
            <a:xfrm flipH="1">
              <a:off x="3651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3" name="直接连接符 356432"/>
            <p:cNvSpPr/>
            <p:nvPr/>
          </p:nvSpPr>
          <p:spPr>
            <a:xfrm flipH="1">
              <a:off x="3697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4" name="直接连接符 356433"/>
            <p:cNvSpPr/>
            <p:nvPr/>
          </p:nvSpPr>
          <p:spPr>
            <a:xfrm flipH="1">
              <a:off x="3742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5" name="直接连接符 356434"/>
            <p:cNvSpPr/>
            <p:nvPr/>
          </p:nvSpPr>
          <p:spPr>
            <a:xfrm flipH="1">
              <a:off x="3787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6" name="直接连接符 356435"/>
            <p:cNvSpPr/>
            <p:nvPr/>
          </p:nvSpPr>
          <p:spPr>
            <a:xfrm flipH="1">
              <a:off x="3833" y="1072"/>
              <a:ext cx="90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7" name="直接连接符 356436"/>
            <p:cNvSpPr/>
            <p:nvPr/>
          </p:nvSpPr>
          <p:spPr>
            <a:xfrm flipH="1">
              <a:off x="3878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8" name="直接连接符 356437"/>
            <p:cNvSpPr/>
            <p:nvPr/>
          </p:nvSpPr>
          <p:spPr>
            <a:xfrm flipH="1">
              <a:off x="3923" y="1117"/>
              <a:ext cx="46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39" name="直接连接符 356438"/>
            <p:cNvSpPr/>
            <p:nvPr/>
          </p:nvSpPr>
          <p:spPr>
            <a:xfrm flipH="1">
              <a:off x="3606" y="1072"/>
              <a:ext cx="91" cy="9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40" name="直接连接符 356439"/>
            <p:cNvSpPr/>
            <p:nvPr/>
          </p:nvSpPr>
          <p:spPr>
            <a:xfrm flipH="1">
              <a:off x="3606" y="1072"/>
              <a:ext cx="45" cy="45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41" name="直接连接符 356440"/>
            <p:cNvSpPr/>
            <p:nvPr/>
          </p:nvSpPr>
          <p:spPr>
            <a:xfrm>
              <a:off x="3606" y="1072"/>
              <a:ext cx="0" cy="0"/>
            </a:xfrm>
            <a:prstGeom prst="line">
              <a:avLst/>
            </a:prstGeom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6442" name="椭圆 356441"/>
            <p:cNvSpPr/>
            <p:nvPr/>
          </p:nvSpPr>
          <p:spPr>
            <a:xfrm>
              <a:off x="3832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443" name="椭圆 356442"/>
            <p:cNvSpPr/>
            <p:nvPr/>
          </p:nvSpPr>
          <p:spPr>
            <a:xfrm>
              <a:off x="3651" y="980"/>
              <a:ext cx="91" cy="91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6444" name="椭圆 356443"/>
            <p:cNvSpPr/>
            <p:nvPr/>
          </p:nvSpPr>
          <p:spPr>
            <a:xfrm>
              <a:off x="3730" y="787"/>
              <a:ext cx="103" cy="103"/>
            </a:xfrm>
            <a:prstGeom prst="ellipse">
              <a:avLst/>
            </a:prstGeom>
            <a:solidFill>
              <a:srgbClr val="008000"/>
            </a:solidFill>
            <a:ln w="2857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56445" name="文本框 356444"/>
          <p:cNvSpPr txBox="1"/>
          <p:nvPr/>
        </p:nvSpPr>
        <p:spPr>
          <a:xfrm>
            <a:off x="4367214" y="2852738"/>
            <a:ext cx="136842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20kN/m</a:t>
            </a:r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矩形 357377"/>
          <p:cNvSpPr/>
          <p:nvPr/>
        </p:nvSpPr>
        <p:spPr>
          <a:xfrm>
            <a:off x="4953000" y="762000"/>
            <a:ext cx="5715000" cy="6019800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57379" name="文本框 357378"/>
          <p:cNvSpPr txBox="1"/>
          <p:nvPr/>
        </p:nvSpPr>
        <p:spPr>
          <a:xfrm>
            <a:off x="1752601" y="692150"/>
            <a:ext cx="3838575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解：这是一次超静定问题</a:t>
            </a:r>
            <a:endParaRPr lang="zh-CN" altLang="en-US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357380" name="矩形 357379"/>
          <p:cNvSpPr/>
          <p:nvPr/>
        </p:nvSpPr>
        <p:spPr>
          <a:xfrm>
            <a:off x="1733550" y="1196976"/>
            <a:ext cx="2518638" cy="646331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取支座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截面上的相对</a:t>
            </a: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转动约束为多余约束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57381" name="矩形 357380"/>
          <p:cNvSpPr/>
          <p:nvPr/>
        </p:nvSpPr>
        <p:spPr>
          <a:xfrm>
            <a:off x="1703389" y="2133600"/>
            <a:ext cx="2723823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基本静定系为在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支座</a:t>
            </a: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截面上安置绞的静定梁，</a:t>
            </a: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如图 所示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357610" name="组合 357609"/>
          <p:cNvGrpSpPr/>
          <p:nvPr/>
        </p:nvGrpSpPr>
        <p:grpSpPr>
          <a:xfrm>
            <a:off x="5200650" y="1031875"/>
            <a:ext cx="5575300" cy="2109788"/>
            <a:chOff x="2234" y="776"/>
            <a:chExt cx="3512" cy="1329"/>
          </a:xfrm>
        </p:grpSpPr>
        <p:sp>
          <p:nvSpPr>
            <p:cNvPr id="357453" name="直接连接符 357452"/>
            <p:cNvSpPr/>
            <p:nvPr/>
          </p:nvSpPr>
          <p:spPr>
            <a:xfrm>
              <a:off x="2601" y="1377"/>
              <a:ext cx="2819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454" name="直接连接符 357453"/>
            <p:cNvSpPr/>
            <p:nvPr/>
          </p:nvSpPr>
          <p:spPr>
            <a:xfrm>
              <a:off x="2601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55" name="直接连接符 357454"/>
            <p:cNvSpPr/>
            <p:nvPr/>
          </p:nvSpPr>
          <p:spPr>
            <a:xfrm>
              <a:off x="2847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56" name="直接连接符 357455"/>
            <p:cNvSpPr/>
            <p:nvPr/>
          </p:nvSpPr>
          <p:spPr>
            <a:xfrm>
              <a:off x="3092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57" name="直接连接符 357456"/>
            <p:cNvSpPr/>
            <p:nvPr/>
          </p:nvSpPr>
          <p:spPr>
            <a:xfrm>
              <a:off x="3337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58" name="直接连接符 357457"/>
            <p:cNvSpPr/>
            <p:nvPr/>
          </p:nvSpPr>
          <p:spPr>
            <a:xfrm>
              <a:off x="3582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59" name="直接连接符 357458"/>
            <p:cNvSpPr/>
            <p:nvPr/>
          </p:nvSpPr>
          <p:spPr>
            <a:xfrm>
              <a:off x="3868" y="1094"/>
              <a:ext cx="0" cy="28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60" name="直接连接符 357459"/>
            <p:cNvSpPr/>
            <p:nvPr/>
          </p:nvSpPr>
          <p:spPr>
            <a:xfrm>
              <a:off x="2601" y="1094"/>
              <a:ext cx="126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461" name="直接连接符 357460"/>
            <p:cNvSpPr/>
            <p:nvPr/>
          </p:nvSpPr>
          <p:spPr>
            <a:xfrm flipH="1">
              <a:off x="4740" y="1071"/>
              <a:ext cx="0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462" name="直接连接符 357461"/>
            <p:cNvSpPr/>
            <p:nvPr/>
          </p:nvSpPr>
          <p:spPr>
            <a:xfrm>
              <a:off x="2601" y="1700"/>
              <a:ext cx="0" cy="40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463" name="直接连接符 357462"/>
            <p:cNvSpPr/>
            <p:nvPr/>
          </p:nvSpPr>
          <p:spPr>
            <a:xfrm>
              <a:off x="3868" y="1700"/>
              <a:ext cx="0" cy="40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464" name="直接连接符 357463"/>
            <p:cNvSpPr/>
            <p:nvPr/>
          </p:nvSpPr>
          <p:spPr>
            <a:xfrm>
              <a:off x="4766" y="1660"/>
              <a:ext cx="0" cy="404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465" name="直接连接符 357464"/>
            <p:cNvSpPr/>
            <p:nvPr/>
          </p:nvSpPr>
          <p:spPr>
            <a:xfrm>
              <a:off x="2601" y="2024"/>
              <a:ext cx="126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466" name="直接连接符 357465"/>
            <p:cNvSpPr/>
            <p:nvPr/>
          </p:nvSpPr>
          <p:spPr>
            <a:xfrm>
              <a:off x="3868" y="2024"/>
              <a:ext cx="89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467" name="直接连接符 357466"/>
            <p:cNvSpPr/>
            <p:nvPr/>
          </p:nvSpPr>
          <p:spPr>
            <a:xfrm>
              <a:off x="4766" y="2024"/>
              <a:ext cx="61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468" name="文本框 357467"/>
            <p:cNvSpPr txBox="1"/>
            <p:nvPr/>
          </p:nvSpPr>
          <p:spPr>
            <a:xfrm>
              <a:off x="3051" y="1781"/>
              <a:ext cx="53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4m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7469" name="文本框 357468"/>
            <p:cNvSpPr txBox="1"/>
            <p:nvPr/>
          </p:nvSpPr>
          <p:spPr>
            <a:xfrm>
              <a:off x="4194" y="1781"/>
              <a:ext cx="45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3m</a:t>
              </a:r>
            </a:p>
          </p:txBody>
        </p:sp>
        <p:sp>
          <p:nvSpPr>
            <p:cNvPr id="357470" name="文本框 357469"/>
            <p:cNvSpPr txBox="1"/>
            <p:nvPr/>
          </p:nvSpPr>
          <p:spPr>
            <a:xfrm>
              <a:off x="4889" y="1781"/>
              <a:ext cx="45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357471" name="文本框 357470"/>
            <p:cNvSpPr txBox="1"/>
            <p:nvPr/>
          </p:nvSpPr>
          <p:spPr>
            <a:xfrm>
              <a:off x="2234" y="1256"/>
              <a:ext cx="36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472" name="文本框 357471"/>
            <p:cNvSpPr txBox="1"/>
            <p:nvPr/>
          </p:nvSpPr>
          <p:spPr>
            <a:xfrm>
              <a:off x="3500" y="1378"/>
              <a:ext cx="36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473" name="文本框 357472"/>
            <p:cNvSpPr txBox="1"/>
            <p:nvPr/>
          </p:nvSpPr>
          <p:spPr>
            <a:xfrm>
              <a:off x="4644" y="1417"/>
              <a:ext cx="36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474" name="文本框 357473"/>
            <p:cNvSpPr txBox="1"/>
            <p:nvPr/>
          </p:nvSpPr>
          <p:spPr>
            <a:xfrm>
              <a:off x="5460" y="1214"/>
              <a:ext cx="2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475" name="文本框 357474"/>
            <p:cNvSpPr txBox="1"/>
            <p:nvPr/>
          </p:nvSpPr>
          <p:spPr>
            <a:xfrm>
              <a:off x="4785" y="1026"/>
              <a:ext cx="65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30kN</a:t>
              </a:r>
            </a:p>
          </p:txBody>
        </p:sp>
        <p:sp>
          <p:nvSpPr>
            <p:cNvPr id="357477" name="直接连接符 357476"/>
            <p:cNvSpPr/>
            <p:nvPr/>
          </p:nvSpPr>
          <p:spPr>
            <a:xfrm>
              <a:off x="5379" y="1659"/>
              <a:ext cx="0" cy="40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57478" name="组合 357477"/>
            <p:cNvGrpSpPr/>
            <p:nvPr/>
          </p:nvGrpSpPr>
          <p:grpSpPr>
            <a:xfrm>
              <a:off x="2444" y="1326"/>
              <a:ext cx="309" cy="313"/>
              <a:chOff x="3061" y="711"/>
              <a:chExt cx="363" cy="371"/>
            </a:xfrm>
          </p:grpSpPr>
          <p:sp>
            <p:nvSpPr>
              <p:cNvPr id="357479" name="椭圆 357478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480" name="直接连接符 357479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1" name="直接连接符 357480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2" name="直接连接符 357481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3" name="直接连接符 357482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4" name="直接连接符 357483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5" name="直接连接符 357484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6" name="直接连接符 357485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7" name="直接连接符 357486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8" name="直接连接符 357487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89" name="直接连接符 357488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0" name="直接连接符 357489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1" name="直接连接符 357490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2" name="直接连接符 357491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57493" name="组合 357492"/>
            <p:cNvGrpSpPr/>
            <p:nvPr/>
          </p:nvGrpSpPr>
          <p:grpSpPr>
            <a:xfrm>
              <a:off x="5300" y="1355"/>
              <a:ext cx="309" cy="316"/>
              <a:chOff x="3606" y="787"/>
              <a:chExt cx="363" cy="375"/>
            </a:xfrm>
          </p:grpSpPr>
          <p:sp>
            <p:nvSpPr>
              <p:cNvPr id="357494" name="直接连接符 357493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5" name="直接连接符 357494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6" name="直接连接符 357495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7" name="直接连接符 357496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8" name="直接连接符 357497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499" name="直接连接符 357498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0" name="直接连接符 357499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1" name="直接连接符 357500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2" name="直接连接符 357501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3" name="直接连接符 357502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4" name="直接连接符 357503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5" name="直接连接符 357504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6" name="直接连接符 357505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7" name="直接连接符 357506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08" name="椭圆 357507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09" name="椭圆 357508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10" name="椭圆 357509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7511" name="组合 357510"/>
            <p:cNvGrpSpPr/>
            <p:nvPr/>
          </p:nvGrpSpPr>
          <p:grpSpPr>
            <a:xfrm>
              <a:off x="3718" y="1390"/>
              <a:ext cx="309" cy="316"/>
              <a:chOff x="3606" y="787"/>
              <a:chExt cx="363" cy="375"/>
            </a:xfrm>
          </p:grpSpPr>
          <p:sp>
            <p:nvSpPr>
              <p:cNvPr id="357512" name="直接连接符 357511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3" name="直接连接符 357512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4" name="直接连接符 357513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5" name="直接连接符 357514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6" name="直接连接符 357515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7" name="直接连接符 357516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8" name="直接连接符 357517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19" name="直接连接符 357518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0" name="直接连接符 357519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1" name="直接连接符 357520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2" name="直接连接符 357521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3" name="直接连接符 357522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4" name="直接连接符 357523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5" name="直接连接符 357524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26" name="椭圆 357525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27" name="椭圆 357526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28" name="椭圆 357527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7608" name="文本框 357607"/>
            <p:cNvSpPr txBox="1"/>
            <p:nvPr/>
          </p:nvSpPr>
          <p:spPr>
            <a:xfrm>
              <a:off x="2834" y="776"/>
              <a:ext cx="86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20kN/m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7611" name="组合 357610"/>
          <p:cNvGrpSpPr/>
          <p:nvPr/>
        </p:nvGrpSpPr>
        <p:grpSpPr>
          <a:xfrm>
            <a:off x="5159375" y="3940176"/>
            <a:ext cx="5607050" cy="2009775"/>
            <a:chOff x="2146" y="2409"/>
            <a:chExt cx="3532" cy="1266"/>
          </a:xfrm>
        </p:grpSpPr>
        <p:sp>
          <p:nvSpPr>
            <p:cNvPr id="357531" name="直接连接符 357530"/>
            <p:cNvSpPr/>
            <p:nvPr/>
          </p:nvSpPr>
          <p:spPr>
            <a:xfrm>
              <a:off x="2515" y="2981"/>
              <a:ext cx="2834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532" name="直接连接符 357531"/>
            <p:cNvSpPr/>
            <p:nvPr/>
          </p:nvSpPr>
          <p:spPr>
            <a:xfrm>
              <a:off x="2515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3" name="直接连接符 357532"/>
            <p:cNvSpPr/>
            <p:nvPr/>
          </p:nvSpPr>
          <p:spPr>
            <a:xfrm>
              <a:off x="2762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4" name="直接连接符 357533"/>
            <p:cNvSpPr/>
            <p:nvPr/>
          </p:nvSpPr>
          <p:spPr>
            <a:xfrm>
              <a:off x="3008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5" name="直接连接符 357534"/>
            <p:cNvSpPr/>
            <p:nvPr/>
          </p:nvSpPr>
          <p:spPr>
            <a:xfrm>
              <a:off x="3255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6" name="直接连接符 357535"/>
            <p:cNvSpPr/>
            <p:nvPr/>
          </p:nvSpPr>
          <p:spPr>
            <a:xfrm>
              <a:off x="3501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7" name="直接连接符 357536"/>
            <p:cNvSpPr/>
            <p:nvPr/>
          </p:nvSpPr>
          <p:spPr>
            <a:xfrm>
              <a:off x="3788" y="2711"/>
              <a:ext cx="0" cy="27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38" name="直接连接符 357537"/>
            <p:cNvSpPr/>
            <p:nvPr/>
          </p:nvSpPr>
          <p:spPr>
            <a:xfrm>
              <a:off x="2515" y="2711"/>
              <a:ext cx="127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539" name="直接连接符 357538"/>
            <p:cNvSpPr/>
            <p:nvPr/>
          </p:nvSpPr>
          <p:spPr>
            <a:xfrm flipH="1">
              <a:off x="4692" y="2659"/>
              <a:ext cx="2" cy="322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57540" name="直接连接符 357539"/>
            <p:cNvSpPr/>
            <p:nvPr/>
          </p:nvSpPr>
          <p:spPr>
            <a:xfrm>
              <a:off x="2515" y="3289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541" name="直接连接符 357540"/>
            <p:cNvSpPr/>
            <p:nvPr/>
          </p:nvSpPr>
          <p:spPr>
            <a:xfrm>
              <a:off x="3788" y="3289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542" name="直接连接符 357541"/>
            <p:cNvSpPr/>
            <p:nvPr/>
          </p:nvSpPr>
          <p:spPr>
            <a:xfrm>
              <a:off x="4692" y="3251"/>
              <a:ext cx="0" cy="3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57543" name="直接连接符 357542"/>
            <p:cNvSpPr/>
            <p:nvPr/>
          </p:nvSpPr>
          <p:spPr>
            <a:xfrm>
              <a:off x="2515" y="3598"/>
              <a:ext cx="127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544" name="直接连接符 357543"/>
            <p:cNvSpPr/>
            <p:nvPr/>
          </p:nvSpPr>
          <p:spPr>
            <a:xfrm>
              <a:off x="3788" y="3598"/>
              <a:ext cx="904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545" name="直接连接符 357544"/>
            <p:cNvSpPr/>
            <p:nvPr/>
          </p:nvSpPr>
          <p:spPr>
            <a:xfrm>
              <a:off x="4692" y="3598"/>
              <a:ext cx="61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57546" name="文本框 357545"/>
            <p:cNvSpPr txBox="1"/>
            <p:nvPr/>
          </p:nvSpPr>
          <p:spPr>
            <a:xfrm>
              <a:off x="2967" y="3366"/>
              <a:ext cx="534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4m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57547" name="文本框 357546"/>
            <p:cNvSpPr txBox="1"/>
            <p:nvPr/>
          </p:nvSpPr>
          <p:spPr>
            <a:xfrm>
              <a:off x="4117" y="3366"/>
              <a:ext cx="45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3m</a:t>
              </a:r>
            </a:p>
          </p:txBody>
        </p:sp>
        <p:sp>
          <p:nvSpPr>
            <p:cNvPr id="357548" name="文本框 357547"/>
            <p:cNvSpPr txBox="1"/>
            <p:nvPr/>
          </p:nvSpPr>
          <p:spPr>
            <a:xfrm>
              <a:off x="4815" y="3366"/>
              <a:ext cx="45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357549" name="文本框 357548"/>
            <p:cNvSpPr txBox="1"/>
            <p:nvPr/>
          </p:nvSpPr>
          <p:spPr>
            <a:xfrm>
              <a:off x="2146" y="2865"/>
              <a:ext cx="36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550" name="文本框 357549"/>
            <p:cNvSpPr txBox="1"/>
            <p:nvPr/>
          </p:nvSpPr>
          <p:spPr>
            <a:xfrm>
              <a:off x="3419" y="2981"/>
              <a:ext cx="369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551" name="文本框 357550"/>
            <p:cNvSpPr txBox="1"/>
            <p:nvPr/>
          </p:nvSpPr>
          <p:spPr>
            <a:xfrm>
              <a:off x="4569" y="3020"/>
              <a:ext cx="370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552" name="文本框 357551"/>
            <p:cNvSpPr txBox="1"/>
            <p:nvPr/>
          </p:nvSpPr>
          <p:spPr>
            <a:xfrm>
              <a:off x="5390" y="2827"/>
              <a:ext cx="288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57553" name="文本框 357552"/>
            <p:cNvSpPr txBox="1"/>
            <p:nvPr/>
          </p:nvSpPr>
          <p:spPr>
            <a:xfrm>
              <a:off x="4694" y="2614"/>
              <a:ext cx="65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30kN</a:t>
              </a:r>
            </a:p>
          </p:txBody>
        </p:sp>
        <p:sp>
          <p:nvSpPr>
            <p:cNvPr id="357555" name="直接连接符 357554"/>
            <p:cNvSpPr/>
            <p:nvPr/>
          </p:nvSpPr>
          <p:spPr>
            <a:xfrm>
              <a:off x="5308" y="3250"/>
              <a:ext cx="0" cy="38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grpSp>
          <p:nvGrpSpPr>
            <p:cNvPr id="357556" name="组合 357555"/>
            <p:cNvGrpSpPr/>
            <p:nvPr/>
          </p:nvGrpSpPr>
          <p:grpSpPr>
            <a:xfrm>
              <a:off x="2357" y="2933"/>
              <a:ext cx="310" cy="298"/>
              <a:chOff x="3061" y="711"/>
              <a:chExt cx="363" cy="371"/>
            </a:xfrm>
          </p:grpSpPr>
          <p:sp>
            <p:nvSpPr>
              <p:cNvPr id="357557" name="椭圆 357556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58" name="直接连接符 357557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59" name="直接连接符 357558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0" name="直接连接符 357559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1" name="直接连接符 357560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2" name="直接连接符 357561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3" name="直接连接符 357562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4" name="直接连接符 357563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5" name="直接连接符 357564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6" name="直接连接符 357565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7" name="直接连接符 357566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8" name="直接连接符 357567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69" name="直接连接符 357568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0" name="直接连接符 357569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57571" name="组合 357570"/>
            <p:cNvGrpSpPr/>
            <p:nvPr/>
          </p:nvGrpSpPr>
          <p:grpSpPr>
            <a:xfrm>
              <a:off x="5229" y="2960"/>
              <a:ext cx="311" cy="301"/>
              <a:chOff x="3606" y="787"/>
              <a:chExt cx="363" cy="375"/>
            </a:xfrm>
          </p:grpSpPr>
          <p:sp>
            <p:nvSpPr>
              <p:cNvPr id="357572" name="直接连接符 357571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3" name="直接连接符 357572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4" name="直接连接符 357573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5" name="直接连接符 357574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6" name="直接连接符 357575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7" name="直接连接符 357576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8" name="直接连接符 357577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79" name="直接连接符 357578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0" name="直接连接符 357579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1" name="直接连接符 357580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2" name="直接连接符 357581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3" name="直接连接符 357582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4" name="直接连接符 357583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5" name="直接连接符 357584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86" name="椭圆 357585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87" name="椭圆 357586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588" name="椭圆 357587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7589" name="组合 357588"/>
            <p:cNvGrpSpPr/>
            <p:nvPr/>
          </p:nvGrpSpPr>
          <p:grpSpPr>
            <a:xfrm>
              <a:off x="3638" y="2960"/>
              <a:ext cx="310" cy="301"/>
              <a:chOff x="3606" y="787"/>
              <a:chExt cx="363" cy="375"/>
            </a:xfrm>
          </p:grpSpPr>
          <p:sp>
            <p:nvSpPr>
              <p:cNvPr id="357590" name="直接连接符 357589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1" name="直接连接符 357590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2" name="直接连接符 357591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3" name="直接连接符 357592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4" name="直接连接符 357593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5" name="直接连接符 357594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6" name="直接连接符 357595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7" name="直接连接符 357596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8" name="直接连接符 357597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599" name="直接连接符 357598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00" name="直接连接符 357599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01" name="直接连接符 357600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02" name="直接连接符 357601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03" name="直接连接符 357602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04" name="椭圆 357603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605" name="椭圆 357604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7606" name="椭圆 357605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FF0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57609" name="文本框 357608"/>
            <p:cNvSpPr txBox="1"/>
            <p:nvPr/>
          </p:nvSpPr>
          <p:spPr>
            <a:xfrm>
              <a:off x="2744" y="2409"/>
              <a:ext cx="86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20kN/m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</p:grpSp>
      <p:sp>
        <p:nvSpPr>
          <p:cNvPr id="357612" name="矩形 357611"/>
          <p:cNvSpPr/>
          <p:nvPr/>
        </p:nvSpPr>
        <p:spPr>
          <a:xfrm>
            <a:off x="1673225" y="3311525"/>
            <a:ext cx="2518638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多余反力为分别作用于</a:t>
            </a: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简支梁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和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BC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的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端</a:t>
            </a: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处的一对弯矩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en-US" altLang="zh-CN" i="1" baseline="-2500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357613" name="矩形 357612"/>
          <p:cNvSpPr/>
          <p:nvPr/>
        </p:nvSpPr>
        <p:spPr>
          <a:xfrm>
            <a:off x="1677989" y="4652963"/>
            <a:ext cx="2723823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变形相容条件为，简支梁</a:t>
            </a:r>
          </a:p>
          <a:p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AB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的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截面转角和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BC</a:t>
            </a:r>
            <a:endParaRPr lang="en-US" altLang="zh-CN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梁</a:t>
            </a:r>
            <a:r>
              <a:rPr lang="zh-CN" altLang="en-US" i="1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截面的转角相等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357614" name="组合 357613"/>
          <p:cNvGrpSpPr/>
          <p:nvPr/>
        </p:nvGrpSpPr>
        <p:grpSpPr>
          <a:xfrm>
            <a:off x="7080250" y="3724276"/>
            <a:ext cx="1347788" cy="1343025"/>
            <a:chOff x="3424" y="2750"/>
            <a:chExt cx="849" cy="846"/>
          </a:xfrm>
        </p:grpSpPr>
        <p:sp>
          <p:nvSpPr>
            <p:cNvPr id="357615" name="任意多边形 357614"/>
            <p:cNvSpPr/>
            <p:nvPr/>
          </p:nvSpPr>
          <p:spPr>
            <a:xfrm rot="2254891">
              <a:off x="3424" y="3176"/>
              <a:ext cx="429" cy="384"/>
            </a:xfrm>
            <a:custGeom>
              <a:avLst/>
              <a:gdLst>
                <a:gd name="txL" fmla="*/ 0 w 27558"/>
                <a:gd name="txT" fmla="*/ 0 h 21600"/>
                <a:gd name="txR" fmla="*/ 27558 w 27558"/>
                <a:gd name="txB" fmla="*/ 21600 h 21600"/>
              </a:gdLst>
              <a:ahLst/>
              <a:cxnLst>
                <a:cxn ang="180">
                  <a:pos x="0" y="838"/>
                </a:cxn>
                <a:cxn ang="0">
                  <a:pos x="27558" y="21600"/>
                </a:cxn>
                <a:cxn ang="90">
                  <a:pos x="5958" y="21600"/>
                </a:cxn>
              </a:cxnLst>
              <a:rect l="txL" t="txT" r="txR" b="txB"/>
              <a:pathLst>
                <a:path w="27558" h="21600" fill="none">
                  <a:moveTo>
                    <a:pt x="0" y="838"/>
                  </a:moveTo>
                  <a:arcTo wR="21600" hR="21600" stAng="-6360703" swAng="6360703"/>
                </a:path>
                <a:path w="27558" h="21600" stroke="0">
                  <a:moveTo>
                    <a:pt x="0" y="838"/>
                  </a:moveTo>
                  <a:arcTo wR="21600" hR="21600" stAng="-6360703" swAng="6360703"/>
                  <a:lnTo>
                    <a:pt x="5958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3366FF"/>
              </a:solidFill>
              <a:prstDash val="solid"/>
              <a:headEnd type="triangle" w="med" len="lg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616" name="任意多边形 357615"/>
            <p:cNvSpPr/>
            <p:nvPr/>
          </p:nvSpPr>
          <p:spPr>
            <a:xfrm rot="-8165309">
              <a:off x="3878" y="3158"/>
              <a:ext cx="395" cy="438"/>
            </a:xfrm>
            <a:custGeom>
              <a:avLst/>
              <a:gdLst>
                <a:gd name="txL" fmla="*/ 0 w 25367"/>
                <a:gd name="txT" fmla="*/ 0 h 24657"/>
                <a:gd name="txR" fmla="*/ 25367 w 25367"/>
                <a:gd name="txB" fmla="*/ 24657 h 24657"/>
              </a:gdLst>
              <a:ahLst/>
              <a:cxnLst>
                <a:cxn ang="180">
                  <a:pos x="0" y="330"/>
                </a:cxn>
                <a:cxn ang="0">
                  <a:pos x="25149" y="24657"/>
                </a:cxn>
                <a:cxn ang="90">
                  <a:pos x="3767" y="21600"/>
                </a:cxn>
              </a:cxnLst>
              <a:rect l="txL" t="txT" r="txR" b="txB"/>
              <a:pathLst>
                <a:path w="25367" h="24657" fill="none">
                  <a:moveTo>
                    <a:pt x="0" y="330"/>
                  </a:moveTo>
                  <a:arcTo wR="21600" hR="21600" stAng="-6002590" swAng="6490779"/>
                </a:path>
                <a:path w="25367" h="24657" stroke="0">
                  <a:moveTo>
                    <a:pt x="0" y="330"/>
                  </a:moveTo>
                  <a:arcTo wR="21600" hR="21600" stAng="-6002590" swAng="6490779"/>
                  <a:lnTo>
                    <a:pt x="3767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3366FF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617" name="文本框 357616"/>
            <p:cNvSpPr txBox="1"/>
            <p:nvPr/>
          </p:nvSpPr>
          <p:spPr>
            <a:xfrm>
              <a:off x="3696" y="2750"/>
              <a:ext cx="454" cy="233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solidFill>
                    <a:srgbClr val="0000FF"/>
                  </a:solidFill>
                  <a:latin typeface="Times New Roman" panose="02020603050405020304" pitchFamily="18" charset="0"/>
                </a:rPr>
                <a:t>M</a:t>
              </a:r>
              <a:r>
                <a:rPr lang="en-US" altLang="zh-CN" i="1" baseline="-25000">
                  <a:solidFill>
                    <a:srgbClr val="0000FF"/>
                  </a:solidFill>
                  <a:latin typeface="Times New Roman" panose="02020603050405020304" pitchFamily="18" charset="0"/>
                </a:rPr>
                <a:t>B</a:t>
              </a:r>
              <a:endParaRPr lang="en-US" altLang="zh-CN">
                <a:solidFill>
                  <a:srgbClr val="0000FF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357627" name="组合 357626"/>
          <p:cNvGrpSpPr/>
          <p:nvPr/>
        </p:nvGrpSpPr>
        <p:grpSpPr>
          <a:xfrm>
            <a:off x="6113463" y="3379789"/>
            <a:ext cx="4127500" cy="2262187"/>
            <a:chOff x="2891" y="1535"/>
            <a:chExt cx="2600" cy="1425"/>
          </a:xfrm>
        </p:grpSpPr>
        <p:grpSp>
          <p:nvGrpSpPr>
            <p:cNvPr id="357618" name="组合 357617"/>
            <p:cNvGrpSpPr/>
            <p:nvPr/>
          </p:nvGrpSpPr>
          <p:grpSpPr>
            <a:xfrm>
              <a:off x="3273" y="2432"/>
              <a:ext cx="1209" cy="528"/>
              <a:chOff x="3216" y="3456"/>
              <a:chExt cx="1209" cy="528"/>
            </a:xfrm>
          </p:grpSpPr>
          <p:sp>
            <p:nvSpPr>
              <p:cNvPr id="357619" name="直接连接符 357618"/>
              <p:cNvSpPr/>
              <p:nvPr/>
            </p:nvSpPr>
            <p:spPr>
              <a:xfrm flipH="1">
                <a:off x="3216" y="3456"/>
                <a:ext cx="624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20" name="直接连接符 357619"/>
              <p:cNvSpPr/>
              <p:nvPr/>
            </p:nvSpPr>
            <p:spPr>
              <a:xfrm>
                <a:off x="3936" y="3504"/>
                <a:ext cx="48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7621" name="任意多边形 357620"/>
              <p:cNvSpPr/>
              <p:nvPr/>
            </p:nvSpPr>
            <p:spPr>
              <a:xfrm rot="2409444">
                <a:off x="4051" y="3475"/>
                <a:ext cx="144" cy="175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57622" name="对象 357621"/>
              <p:cNvGraphicFramePr/>
              <p:nvPr/>
            </p:nvGraphicFramePr>
            <p:xfrm>
              <a:off x="3271" y="3521"/>
              <a:ext cx="19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06" r:id="rId3" imgW="368300" imgH="419100" progId="Equation.3">
                      <p:embed/>
                    </p:oleObj>
                  </mc:Choice>
                  <mc:Fallback>
                    <p:oleObj r:id="rId3" imgW="368300" imgH="419100" progId="Equation.3">
                      <p:embed/>
                      <p:pic>
                        <p:nvPicPr>
                          <p:cNvPr id="357622" name="对象 357621"/>
                          <p:cNvPicPr/>
                          <p:nvPr/>
                        </p:nvPicPr>
                        <p:blipFill>
                          <a:blip r:embed="rId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271" y="3521"/>
                            <a:ext cx="199" cy="2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7623" name="任意多边形 357622"/>
              <p:cNvSpPr/>
              <p:nvPr/>
            </p:nvSpPr>
            <p:spPr>
              <a:xfrm rot="2080472" flipH="1" flipV="1">
                <a:off x="3442" y="3475"/>
                <a:ext cx="164" cy="22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57624" name="对象 357623"/>
              <p:cNvGraphicFramePr/>
              <p:nvPr/>
            </p:nvGraphicFramePr>
            <p:xfrm>
              <a:off x="4220" y="3521"/>
              <a:ext cx="205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507" r:id="rId5" imgW="381000" imgH="419100" progId="Equation.3">
                      <p:embed/>
                    </p:oleObj>
                  </mc:Choice>
                  <mc:Fallback>
                    <p:oleObj r:id="rId5" imgW="381000" imgH="419100" progId="Equation.3">
                      <p:embed/>
                      <p:pic>
                        <p:nvPicPr>
                          <p:cNvPr id="357624" name="对象 357623"/>
                          <p:cNvPicPr/>
                          <p:nvPr/>
                        </p:nvPicPr>
                        <p:blipFill>
                          <a:blip r:embed="rId6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220" y="3521"/>
                            <a:ext cx="205" cy="2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357625" name="任意多边形 357624"/>
            <p:cNvSpPr/>
            <p:nvPr/>
          </p:nvSpPr>
          <p:spPr>
            <a:xfrm rot="-13833212">
              <a:off x="2831" y="1891"/>
              <a:ext cx="1061" cy="942"/>
            </a:xfrm>
            <a:custGeom>
              <a:avLst/>
              <a:gdLst>
                <a:gd name="txL" fmla="*/ 0 w 21600"/>
                <a:gd name="txT" fmla="*/ 0 h 20999"/>
                <a:gd name="txR" fmla="*/ 21600 w 21600"/>
                <a:gd name="txB" fmla="*/ 20999 h 20999"/>
              </a:gdLst>
              <a:ahLst/>
              <a:cxnLst>
                <a:cxn ang="270">
                  <a:pos x="5059" y="0"/>
                </a:cxn>
                <a:cxn ang="0">
                  <a:pos x="21600" y="20999"/>
                </a:cxn>
                <a:cxn ang="180">
                  <a:pos x="0" y="20999"/>
                </a:cxn>
              </a:cxnLst>
              <a:rect l="txL" t="txT" r="txR" b="txB"/>
              <a:pathLst>
                <a:path w="21600" h="20999" fill="none">
                  <a:moveTo>
                    <a:pt x="5059" y="0"/>
                  </a:moveTo>
                  <a:arcTo wR="21600" hR="21600" stAng="-4587278" swAng="4587278"/>
                </a:path>
                <a:path w="21600" h="20999" stroke="0">
                  <a:moveTo>
                    <a:pt x="5059" y="0"/>
                  </a:moveTo>
                  <a:arcTo wR="21600" hR="21600" stAng="-4587278" swAng="4587278"/>
                  <a:lnTo>
                    <a:pt x="0" y="20999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7626" name="任意多边形 357625"/>
            <p:cNvSpPr/>
            <p:nvPr/>
          </p:nvSpPr>
          <p:spPr>
            <a:xfrm rot="-13837119">
              <a:off x="3971" y="1312"/>
              <a:ext cx="1297" cy="1742"/>
            </a:xfrm>
            <a:custGeom>
              <a:avLst/>
              <a:gdLst>
                <a:gd name="txL" fmla="*/ 0 w 20550"/>
                <a:gd name="txT" fmla="*/ 0 h 21050"/>
                <a:gd name="txR" fmla="*/ 20550 w 20550"/>
                <a:gd name="txB" fmla="*/ 21050 h 21050"/>
              </a:gdLst>
              <a:ahLst/>
              <a:cxnLst>
                <a:cxn ang="270">
                  <a:pos x="4843" y="0"/>
                </a:cxn>
                <a:cxn ang="0">
                  <a:pos x="20550" y="14398"/>
                </a:cxn>
                <a:cxn ang="180">
                  <a:pos x="0" y="21050"/>
                </a:cxn>
              </a:cxnLst>
              <a:rect l="txL" t="txT" r="txR" b="txB"/>
              <a:pathLst>
                <a:path w="20550" h="21050" fill="none">
                  <a:moveTo>
                    <a:pt x="4843" y="0"/>
                  </a:moveTo>
                  <a:arcTo wR="21600" hR="21600" stAng="-4622601" swAng="3546401"/>
                </a:path>
                <a:path w="20550" h="21050" stroke="0">
                  <a:moveTo>
                    <a:pt x="4843" y="0"/>
                  </a:moveTo>
                  <a:arcTo wR="21600" hR="21600" stAng="-4622601" swAng="3546401"/>
                  <a:lnTo>
                    <a:pt x="0" y="21050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graphicFrame>
        <p:nvGraphicFramePr>
          <p:cNvPr id="357628" name="对象 357627"/>
          <p:cNvGraphicFramePr/>
          <p:nvPr/>
        </p:nvGraphicFramePr>
        <p:xfrm>
          <a:off x="2424113" y="6034088"/>
          <a:ext cx="11176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r:id="rId7" imgW="1117600" imgH="419100" progId="Equation.3">
                  <p:embed/>
                </p:oleObj>
              </mc:Choice>
              <mc:Fallback>
                <p:oleObj r:id="rId7" imgW="1117600" imgH="419100" progId="Equation.3">
                  <p:embed/>
                  <p:pic>
                    <p:nvPicPr>
                      <p:cNvPr id="357628" name="对象 357627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24113" y="6034088"/>
                        <a:ext cx="11176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57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7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7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357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57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357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2" dur="500"/>
                                        <p:tgtEl>
                                          <p:spTgt spid="357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7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57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7379" grpId="0"/>
      <p:bldP spid="357380" grpId="0"/>
      <p:bldP spid="357381" grpId="0"/>
      <p:bldP spid="357612" grpId="0"/>
      <p:bldP spid="3576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文本框 359425"/>
          <p:cNvSpPr txBox="1"/>
          <p:nvPr/>
        </p:nvSpPr>
        <p:spPr>
          <a:xfrm>
            <a:off x="1828800" y="2971800"/>
            <a:ext cx="2209800" cy="286232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59431" name="矩形 359430"/>
          <p:cNvSpPr/>
          <p:nvPr/>
        </p:nvSpPr>
        <p:spPr>
          <a:xfrm>
            <a:off x="1631950" y="908050"/>
            <a:ext cx="33909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由表中查得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</p:txBody>
      </p:sp>
      <p:grpSp>
        <p:nvGrpSpPr>
          <p:cNvPr id="359837" name="组合 359836"/>
          <p:cNvGrpSpPr/>
          <p:nvPr/>
        </p:nvGrpSpPr>
        <p:grpSpPr>
          <a:xfrm>
            <a:off x="1703388" y="1557338"/>
            <a:ext cx="3314700" cy="2087562"/>
            <a:chOff x="113" y="981"/>
            <a:chExt cx="2088" cy="1315"/>
          </a:xfrm>
        </p:grpSpPr>
        <p:graphicFrame>
          <p:nvGraphicFramePr>
            <p:cNvPr id="359676" name="对象 359675"/>
            <p:cNvGraphicFramePr/>
            <p:nvPr/>
          </p:nvGraphicFramePr>
          <p:xfrm>
            <a:off x="113" y="981"/>
            <a:ext cx="2088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0" r:id="rId3" imgW="3313430" imgH="862965" progId="Equation.3">
                    <p:embed/>
                  </p:oleObj>
                </mc:Choice>
                <mc:Fallback>
                  <p:oleObj r:id="rId3" imgW="3313430" imgH="862965" progId="Equation.3">
                    <p:embed/>
                    <p:pic>
                      <p:nvPicPr>
                        <p:cNvPr id="359676" name="对象 359675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3" y="981"/>
                          <a:ext cx="2088" cy="54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677" name="对象 359676"/>
            <p:cNvGraphicFramePr/>
            <p:nvPr/>
          </p:nvGraphicFramePr>
          <p:xfrm>
            <a:off x="429" y="1768"/>
            <a:ext cx="1680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1" r:id="rId5" imgW="2667000" imgH="838200" progId="Equation.3">
                    <p:embed/>
                  </p:oleObj>
                </mc:Choice>
                <mc:Fallback>
                  <p:oleObj r:id="rId5" imgW="2667000" imgH="838200" progId="Equation.3">
                    <p:embed/>
                    <p:pic>
                      <p:nvPicPr>
                        <p:cNvPr id="359677" name="对象 359676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9" y="1768"/>
                          <a:ext cx="1680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9838" name="组合 359837"/>
          <p:cNvGrpSpPr/>
          <p:nvPr/>
        </p:nvGrpSpPr>
        <p:grpSpPr>
          <a:xfrm>
            <a:off x="1703388" y="3933825"/>
            <a:ext cx="4394200" cy="1989138"/>
            <a:chOff x="113" y="2478"/>
            <a:chExt cx="2768" cy="1253"/>
          </a:xfrm>
        </p:grpSpPr>
        <p:graphicFrame>
          <p:nvGraphicFramePr>
            <p:cNvPr id="359678" name="对象 359677"/>
            <p:cNvGraphicFramePr/>
            <p:nvPr/>
          </p:nvGraphicFramePr>
          <p:xfrm>
            <a:off x="113" y="2478"/>
            <a:ext cx="2768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2" r:id="rId7" imgW="4394200" imgH="838200" progId="Equation.3">
                    <p:embed/>
                  </p:oleObj>
                </mc:Choice>
                <mc:Fallback>
                  <p:oleObj r:id="rId7" imgW="4394200" imgH="838200" progId="Equation.3">
                    <p:embed/>
                    <p:pic>
                      <p:nvPicPr>
                        <p:cNvPr id="359678" name="对象 359677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13" y="2478"/>
                          <a:ext cx="2768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9679" name="对象 359678"/>
            <p:cNvGraphicFramePr/>
            <p:nvPr/>
          </p:nvGraphicFramePr>
          <p:xfrm>
            <a:off x="385" y="3203"/>
            <a:ext cx="1168" cy="5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3" r:id="rId9" imgW="1854200" imgH="838200" progId="Equation.3">
                    <p:embed/>
                  </p:oleObj>
                </mc:Choice>
                <mc:Fallback>
                  <p:oleObj r:id="rId9" imgW="1854200" imgH="838200" progId="Equation.3">
                    <p:embed/>
                    <p:pic>
                      <p:nvPicPr>
                        <p:cNvPr id="359679" name="对象 359678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85" y="3203"/>
                          <a:ext cx="1168" cy="528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59836" name="组合 359835"/>
          <p:cNvGrpSpPr/>
          <p:nvPr/>
        </p:nvGrpSpPr>
        <p:grpSpPr>
          <a:xfrm>
            <a:off x="5375275" y="765176"/>
            <a:ext cx="5346700" cy="5775325"/>
            <a:chOff x="2426" y="482"/>
            <a:chExt cx="3368" cy="3638"/>
          </a:xfrm>
        </p:grpSpPr>
        <p:grpSp>
          <p:nvGrpSpPr>
            <p:cNvPr id="359834" name="组合 359833"/>
            <p:cNvGrpSpPr/>
            <p:nvPr/>
          </p:nvGrpSpPr>
          <p:grpSpPr>
            <a:xfrm>
              <a:off x="2646" y="482"/>
              <a:ext cx="3142" cy="1336"/>
              <a:chOff x="2646" y="482"/>
              <a:chExt cx="3142" cy="1336"/>
            </a:xfrm>
          </p:grpSpPr>
          <p:sp>
            <p:nvSpPr>
              <p:cNvPr id="359687" name="直接连接符 359686"/>
              <p:cNvSpPr/>
              <p:nvPr/>
            </p:nvSpPr>
            <p:spPr>
              <a:xfrm>
                <a:off x="2886" y="1053"/>
                <a:ext cx="2618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88" name="直接连接符 359687"/>
              <p:cNvSpPr/>
              <p:nvPr/>
            </p:nvSpPr>
            <p:spPr>
              <a:xfrm>
                <a:off x="2886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89" name="直接连接符 359688"/>
              <p:cNvSpPr/>
              <p:nvPr/>
            </p:nvSpPr>
            <p:spPr>
              <a:xfrm>
                <a:off x="3113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0" name="直接连接符 359689"/>
              <p:cNvSpPr/>
              <p:nvPr/>
            </p:nvSpPr>
            <p:spPr>
              <a:xfrm>
                <a:off x="3341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1" name="直接连接符 359690"/>
              <p:cNvSpPr/>
              <p:nvPr/>
            </p:nvSpPr>
            <p:spPr>
              <a:xfrm>
                <a:off x="3569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2" name="直接连接符 359691"/>
              <p:cNvSpPr/>
              <p:nvPr/>
            </p:nvSpPr>
            <p:spPr>
              <a:xfrm>
                <a:off x="3796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3" name="直接连接符 359692"/>
              <p:cNvSpPr/>
              <p:nvPr/>
            </p:nvSpPr>
            <p:spPr>
              <a:xfrm>
                <a:off x="4062" y="755"/>
                <a:ext cx="0" cy="29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4" name="直接连接符 359693"/>
              <p:cNvSpPr/>
              <p:nvPr/>
            </p:nvSpPr>
            <p:spPr>
              <a:xfrm>
                <a:off x="2886" y="755"/>
                <a:ext cx="117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95" name="直接连接符 359694"/>
              <p:cNvSpPr/>
              <p:nvPr/>
            </p:nvSpPr>
            <p:spPr>
              <a:xfrm>
                <a:off x="4887" y="709"/>
                <a:ext cx="0" cy="341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696" name="直接连接符 359695"/>
              <p:cNvSpPr/>
              <p:nvPr/>
            </p:nvSpPr>
            <p:spPr>
              <a:xfrm>
                <a:off x="2886" y="1393"/>
                <a:ext cx="0" cy="4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97" name="直接连接符 359696"/>
              <p:cNvSpPr/>
              <p:nvPr/>
            </p:nvSpPr>
            <p:spPr>
              <a:xfrm>
                <a:off x="4062" y="1393"/>
                <a:ext cx="0" cy="4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98" name="直接连接符 359697"/>
              <p:cNvSpPr/>
              <p:nvPr/>
            </p:nvSpPr>
            <p:spPr>
              <a:xfrm>
                <a:off x="4897" y="1350"/>
                <a:ext cx="0" cy="425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99" name="直接连接符 359698"/>
              <p:cNvSpPr/>
              <p:nvPr/>
            </p:nvSpPr>
            <p:spPr>
              <a:xfrm>
                <a:off x="2886" y="1733"/>
                <a:ext cx="1176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359700" name="直接连接符 359699"/>
              <p:cNvSpPr/>
              <p:nvPr/>
            </p:nvSpPr>
            <p:spPr>
              <a:xfrm>
                <a:off x="4062" y="1733"/>
                <a:ext cx="835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359701" name="直接连接符 359700"/>
              <p:cNvSpPr/>
              <p:nvPr/>
            </p:nvSpPr>
            <p:spPr>
              <a:xfrm>
                <a:off x="4897" y="1733"/>
                <a:ext cx="569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</p:sp>
          <p:sp>
            <p:nvSpPr>
              <p:cNvPr id="359702" name="文本框 359701"/>
              <p:cNvSpPr txBox="1"/>
              <p:nvPr/>
            </p:nvSpPr>
            <p:spPr>
              <a:xfrm>
                <a:off x="3303" y="1478"/>
                <a:ext cx="493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</a:rPr>
                  <a:t>4m</a:t>
                </a:r>
                <a:endParaRPr lang="en-US" altLang="zh-CN" sz="2000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03" name="文本框 359702"/>
              <p:cNvSpPr txBox="1"/>
              <p:nvPr/>
            </p:nvSpPr>
            <p:spPr>
              <a:xfrm>
                <a:off x="4366" y="1478"/>
                <a:ext cx="41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</a:rPr>
                  <a:t>3m</a:t>
                </a:r>
              </a:p>
            </p:txBody>
          </p:sp>
          <p:sp>
            <p:nvSpPr>
              <p:cNvPr id="359704" name="文本框 359703"/>
              <p:cNvSpPr txBox="1"/>
              <p:nvPr/>
            </p:nvSpPr>
            <p:spPr>
              <a:xfrm>
                <a:off x="5011" y="1478"/>
                <a:ext cx="41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>
                    <a:latin typeface="Times New Roman" panose="02020603050405020304" pitchFamily="18" charset="0"/>
                  </a:rPr>
                  <a:t>2m</a:t>
                </a:r>
              </a:p>
            </p:txBody>
          </p:sp>
          <p:sp>
            <p:nvSpPr>
              <p:cNvPr id="359705" name="文本框 359704"/>
              <p:cNvSpPr txBox="1"/>
              <p:nvPr/>
            </p:nvSpPr>
            <p:spPr>
              <a:xfrm>
                <a:off x="2646" y="925"/>
                <a:ext cx="34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06" name="文本框 359705"/>
              <p:cNvSpPr txBox="1"/>
              <p:nvPr/>
            </p:nvSpPr>
            <p:spPr>
              <a:xfrm>
                <a:off x="3721" y="1053"/>
                <a:ext cx="341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07" name="文本框 359706"/>
              <p:cNvSpPr txBox="1"/>
              <p:nvPr/>
            </p:nvSpPr>
            <p:spPr>
              <a:xfrm>
                <a:off x="4783" y="1095"/>
                <a:ext cx="34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D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08" name="文本框 359707"/>
              <p:cNvSpPr txBox="1"/>
              <p:nvPr/>
            </p:nvSpPr>
            <p:spPr>
              <a:xfrm>
                <a:off x="5522" y="867"/>
                <a:ext cx="26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endParaRPr lang="en-US" altLang="zh-CN" i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09" name="文本框 359708"/>
              <p:cNvSpPr txBox="1"/>
              <p:nvPr/>
            </p:nvSpPr>
            <p:spPr>
              <a:xfrm>
                <a:off x="4897" y="592"/>
                <a:ext cx="607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</a:rPr>
                  <a:t>30kN</a:t>
                </a:r>
              </a:p>
            </p:txBody>
          </p:sp>
          <p:sp>
            <p:nvSpPr>
              <p:cNvPr id="359710" name="直接连接符 359709"/>
              <p:cNvSpPr/>
              <p:nvPr/>
            </p:nvSpPr>
            <p:spPr>
              <a:xfrm>
                <a:off x="5466" y="1349"/>
                <a:ext cx="0" cy="42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725" name="文本框 359724"/>
              <p:cNvSpPr txBox="1"/>
              <p:nvPr/>
            </p:nvSpPr>
            <p:spPr>
              <a:xfrm>
                <a:off x="3124" y="482"/>
                <a:ext cx="862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</a:rPr>
                  <a:t>20kN/m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9728" name="组合 359727"/>
              <p:cNvGrpSpPr/>
              <p:nvPr/>
            </p:nvGrpSpPr>
            <p:grpSpPr>
              <a:xfrm>
                <a:off x="2724" y="1032"/>
                <a:ext cx="309" cy="313"/>
                <a:chOff x="3061" y="711"/>
                <a:chExt cx="363" cy="371"/>
              </a:xfrm>
            </p:grpSpPr>
            <p:sp>
              <p:nvSpPr>
                <p:cNvPr id="359729" name="椭圆 359728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30" name="直接连接符 359729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1" name="直接连接符 359730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2" name="直接连接符 359731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3" name="直接连接符 359732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4" name="直接连接符 359733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5" name="直接连接符 359734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6" name="直接连接符 359735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7" name="直接连接符 359736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8" name="直接连接符 359737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39" name="直接连接符 359738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0" name="直接连接符 359739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1" name="直接连接符 359740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2" name="直接连接符 359741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9743" name="组合 359742"/>
              <p:cNvGrpSpPr/>
              <p:nvPr/>
            </p:nvGrpSpPr>
            <p:grpSpPr>
              <a:xfrm>
                <a:off x="3904" y="1050"/>
                <a:ext cx="309" cy="316"/>
                <a:chOff x="3606" y="787"/>
                <a:chExt cx="363" cy="375"/>
              </a:xfrm>
            </p:grpSpPr>
            <p:sp>
              <p:nvSpPr>
                <p:cNvPr id="359744" name="直接连接符 359743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5" name="直接连接符 359744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6" name="直接连接符 359745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7" name="直接连接符 359746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8" name="直接连接符 359747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49" name="直接连接符 359748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0" name="直接连接符 359749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1" name="直接连接符 359750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2" name="直接连接符 359751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3" name="直接连接符 359752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4" name="直接连接符 359753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5" name="直接连接符 359754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6" name="直接连接符 359755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7" name="直接连接符 359756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58" name="椭圆 359757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59" name="椭圆 359758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60" name="椭圆 359759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9761" name="组合 359760"/>
              <p:cNvGrpSpPr/>
              <p:nvPr/>
            </p:nvGrpSpPr>
            <p:grpSpPr>
              <a:xfrm>
                <a:off x="5347" y="1050"/>
                <a:ext cx="309" cy="316"/>
                <a:chOff x="3606" y="787"/>
                <a:chExt cx="363" cy="375"/>
              </a:xfrm>
            </p:grpSpPr>
            <p:sp>
              <p:nvSpPr>
                <p:cNvPr id="359762" name="直接连接符 359761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3" name="直接连接符 359762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4" name="直接连接符 359763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5" name="直接连接符 359764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6" name="直接连接符 359765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7" name="直接连接符 359766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8" name="直接连接符 359767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69" name="直接连接符 359768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0" name="直接连接符 359769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1" name="直接连接符 359770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2" name="直接连接符 359771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3" name="直接连接符 359772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4" name="直接连接符 359773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5" name="直接连接符 359774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76" name="椭圆 359775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77" name="椭圆 359776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78" name="椭圆 359777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59835" name="组合 359834"/>
            <p:cNvGrpSpPr/>
            <p:nvPr/>
          </p:nvGrpSpPr>
          <p:grpSpPr>
            <a:xfrm>
              <a:off x="2426" y="2669"/>
              <a:ext cx="3368" cy="1451"/>
              <a:chOff x="2426" y="2669"/>
              <a:chExt cx="3368" cy="1451"/>
            </a:xfrm>
          </p:grpSpPr>
          <p:sp>
            <p:nvSpPr>
              <p:cNvPr id="359680" name="任意多边形 359679"/>
              <p:cNvSpPr/>
              <p:nvPr/>
            </p:nvSpPr>
            <p:spPr>
              <a:xfrm rot="2254891">
                <a:off x="3473" y="3302"/>
                <a:ext cx="429" cy="384"/>
              </a:xfrm>
              <a:custGeom>
                <a:avLst/>
                <a:gdLst>
                  <a:gd name="txL" fmla="*/ 0 w 27558"/>
                  <a:gd name="txT" fmla="*/ 0 h 21600"/>
                  <a:gd name="txR" fmla="*/ 27558 w 27558"/>
                  <a:gd name="txB" fmla="*/ 21600 h 21600"/>
                </a:gdLst>
                <a:ahLst/>
                <a:cxnLst>
                  <a:cxn ang="180">
                    <a:pos x="0" y="838"/>
                  </a:cxn>
                  <a:cxn ang="0">
                    <a:pos x="27558" y="21600"/>
                  </a:cxn>
                  <a:cxn ang="90">
                    <a:pos x="5958" y="21600"/>
                  </a:cxn>
                </a:cxnLst>
                <a:rect l="txL" t="txT" r="txR" b="txB"/>
                <a:pathLst>
                  <a:path w="27558" h="21600" fill="none">
                    <a:moveTo>
                      <a:pt x="0" y="838"/>
                    </a:moveTo>
                    <a:arcTo wR="21600" hR="21600" stAng="-6360703" swAng="6360703"/>
                  </a:path>
                  <a:path w="27558" h="21600" stroke="0">
                    <a:moveTo>
                      <a:pt x="0" y="838"/>
                    </a:moveTo>
                    <a:arcTo wR="21600" hR="21600" stAng="-6360703" swAng="6360703"/>
                    <a:lnTo>
                      <a:pt x="5958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3366FF"/>
                </a:solidFill>
                <a:prstDash val="solid"/>
                <a:headEnd type="triangle" w="med" len="lg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681" name="任意多边形 359680"/>
              <p:cNvSpPr/>
              <p:nvPr/>
            </p:nvSpPr>
            <p:spPr>
              <a:xfrm rot="-8165309">
                <a:off x="3927" y="3284"/>
                <a:ext cx="395" cy="438"/>
              </a:xfrm>
              <a:custGeom>
                <a:avLst/>
                <a:gdLst>
                  <a:gd name="txL" fmla="*/ 0 w 25367"/>
                  <a:gd name="txT" fmla="*/ 0 h 24657"/>
                  <a:gd name="txR" fmla="*/ 25367 w 25367"/>
                  <a:gd name="txB" fmla="*/ 24657 h 24657"/>
                </a:gdLst>
                <a:ahLst/>
                <a:cxnLst>
                  <a:cxn ang="180">
                    <a:pos x="0" y="330"/>
                  </a:cxn>
                  <a:cxn ang="0">
                    <a:pos x="25149" y="24657"/>
                  </a:cxn>
                  <a:cxn ang="90">
                    <a:pos x="3767" y="21600"/>
                  </a:cxn>
                </a:cxnLst>
                <a:rect l="txL" t="txT" r="txR" b="txB"/>
                <a:pathLst>
                  <a:path w="25367" h="24657" fill="none">
                    <a:moveTo>
                      <a:pt x="0" y="330"/>
                    </a:moveTo>
                    <a:arcTo wR="21600" hR="21600" stAng="-6002590" swAng="6490779"/>
                  </a:path>
                  <a:path w="25367" h="24657" stroke="0">
                    <a:moveTo>
                      <a:pt x="0" y="330"/>
                    </a:moveTo>
                    <a:arcTo wR="21600" hR="21600" stAng="-6002590" swAng="6490779"/>
                    <a:lnTo>
                      <a:pt x="3767" y="2160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3366FF"/>
                </a:solidFill>
                <a:prstDash val="solid"/>
                <a:headEnd type="none" w="med" len="med"/>
                <a:tailEnd type="triangle" w="med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682" name="直接连接符 359681"/>
              <p:cNvSpPr/>
              <p:nvPr/>
            </p:nvSpPr>
            <p:spPr>
              <a:xfrm flipH="1">
                <a:off x="3265" y="3582"/>
                <a:ext cx="624" cy="52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83" name="任意多边形 359682"/>
              <p:cNvSpPr/>
              <p:nvPr/>
            </p:nvSpPr>
            <p:spPr>
              <a:xfrm rot="-13833212">
                <a:off x="2821" y="3017"/>
                <a:ext cx="1061" cy="942"/>
              </a:xfrm>
              <a:custGeom>
                <a:avLst/>
                <a:gdLst>
                  <a:gd name="txL" fmla="*/ 0 w 21600"/>
                  <a:gd name="txT" fmla="*/ 0 h 20999"/>
                  <a:gd name="txR" fmla="*/ 21600 w 21600"/>
                  <a:gd name="txB" fmla="*/ 20999 h 20999"/>
                </a:gdLst>
                <a:ahLst/>
                <a:cxnLst>
                  <a:cxn ang="270">
                    <a:pos x="5059" y="0"/>
                  </a:cxn>
                  <a:cxn ang="0">
                    <a:pos x="21600" y="20999"/>
                  </a:cxn>
                  <a:cxn ang="180">
                    <a:pos x="0" y="20999"/>
                  </a:cxn>
                </a:cxnLst>
                <a:rect l="txL" t="txT" r="txR" b="txB"/>
                <a:pathLst>
                  <a:path w="21600" h="20999" fill="none">
                    <a:moveTo>
                      <a:pt x="5059" y="0"/>
                    </a:moveTo>
                    <a:arcTo wR="21600" hR="21600" stAng="-4587278" swAng="4587278"/>
                  </a:path>
                  <a:path w="21600" h="20999" stroke="0">
                    <a:moveTo>
                      <a:pt x="5059" y="0"/>
                    </a:moveTo>
                    <a:arcTo wR="21600" hR="21600" stAng="-4587278" swAng="4587278"/>
                    <a:lnTo>
                      <a:pt x="0" y="20999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684" name="任意多边形 359683"/>
              <p:cNvSpPr/>
              <p:nvPr/>
            </p:nvSpPr>
            <p:spPr>
              <a:xfrm rot="-13837119">
                <a:off x="3967" y="2447"/>
                <a:ext cx="1297" cy="1742"/>
              </a:xfrm>
              <a:custGeom>
                <a:avLst/>
                <a:gdLst>
                  <a:gd name="txL" fmla="*/ 0 w 20550"/>
                  <a:gd name="txT" fmla="*/ 0 h 21050"/>
                  <a:gd name="txR" fmla="*/ 20550 w 20550"/>
                  <a:gd name="txB" fmla="*/ 21050 h 21050"/>
                </a:gdLst>
                <a:ahLst/>
                <a:cxnLst>
                  <a:cxn ang="270">
                    <a:pos x="4843" y="0"/>
                  </a:cxn>
                  <a:cxn ang="0">
                    <a:pos x="20550" y="14398"/>
                  </a:cxn>
                  <a:cxn ang="180">
                    <a:pos x="0" y="21050"/>
                  </a:cxn>
                </a:cxnLst>
                <a:rect l="txL" t="txT" r="txR" b="txB"/>
                <a:pathLst>
                  <a:path w="20550" h="21050" fill="none">
                    <a:moveTo>
                      <a:pt x="4843" y="0"/>
                    </a:moveTo>
                    <a:arcTo wR="21600" hR="21600" stAng="-4622601" swAng="3546401"/>
                  </a:path>
                  <a:path w="20550" h="21050" stroke="0">
                    <a:moveTo>
                      <a:pt x="4843" y="0"/>
                    </a:moveTo>
                    <a:arcTo wR="21600" hR="21600" stAng="-4622601" swAng="3546401"/>
                    <a:lnTo>
                      <a:pt x="0" y="2105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685" name="直接连接符 359684"/>
              <p:cNvSpPr/>
              <p:nvPr/>
            </p:nvSpPr>
            <p:spPr>
              <a:xfrm>
                <a:off x="3985" y="3630"/>
                <a:ext cx="480" cy="43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686" name="任意多边形 359685"/>
              <p:cNvSpPr/>
              <p:nvPr/>
            </p:nvSpPr>
            <p:spPr>
              <a:xfrm rot="2409444">
                <a:off x="4100" y="3601"/>
                <a:ext cx="144" cy="175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9711" name="文本框 359710"/>
              <p:cNvSpPr txBox="1"/>
              <p:nvPr/>
            </p:nvSpPr>
            <p:spPr>
              <a:xfrm>
                <a:off x="4704" y="3627"/>
                <a:ext cx="36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D</a:t>
                </a:r>
              </a:p>
            </p:txBody>
          </p:sp>
          <p:sp>
            <p:nvSpPr>
              <p:cNvPr id="359712" name="直接连接符 359711"/>
              <p:cNvSpPr/>
              <p:nvPr/>
            </p:nvSpPr>
            <p:spPr>
              <a:xfrm flipV="1">
                <a:off x="2667" y="3582"/>
                <a:ext cx="1217" cy="2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713" name="直接连接符 359712"/>
              <p:cNvSpPr/>
              <p:nvPr/>
            </p:nvSpPr>
            <p:spPr>
              <a:xfrm>
                <a:off x="2657" y="3193"/>
                <a:ext cx="1263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714" name="直接连接符 359713"/>
              <p:cNvSpPr/>
              <p:nvPr/>
            </p:nvSpPr>
            <p:spPr>
              <a:xfrm>
                <a:off x="2657" y="3193"/>
                <a:ext cx="0" cy="38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15" name="直接连接符 359714"/>
              <p:cNvSpPr/>
              <p:nvPr/>
            </p:nvSpPr>
            <p:spPr>
              <a:xfrm>
                <a:off x="2901" y="3193"/>
                <a:ext cx="0" cy="38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16" name="直接连接符 359715"/>
              <p:cNvSpPr/>
              <p:nvPr/>
            </p:nvSpPr>
            <p:spPr>
              <a:xfrm>
                <a:off x="3146" y="3193"/>
                <a:ext cx="0" cy="38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17" name="直接连接符 359716"/>
              <p:cNvSpPr/>
              <p:nvPr/>
            </p:nvSpPr>
            <p:spPr>
              <a:xfrm>
                <a:off x="3390" y="3193"/>
                <a:ext cx="0" cy="38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18" name="直接连接符 359717"/>
              <p:cNvSpPr/>
              <p:nvPr/>
            </p:nvSpPr>
            <p:spPr>
              <a:xfrm>
                <a:off x="3635" y="3193"/>
                <a:ext cx="0" cy="386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19" name="直接连接符 359718"/>
              <p:cNvSpPr/>
              <p:nvPr/>
            </p:nvSpPr>
            <p:spPr>
              <a:xfrm>
                <a:off x="3920" y="3193"/>
                <a:ext cx="7" cy="408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20" name="文本框 359719"/>
              <p:cNvSpPr txBox="1"/>
              <p:nvPr/>
            </p:nvSpPr>
            <p:spPr>
              <a:xfrm>
                <a:off x="2426" y="3457"/>
                <a:ext cx="36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A</a:t>
                </a:r>
              </a:p>
            </p:txBody>
          </p:sp>
          <p:sp>
            <p:nvSpPr>
              <p:cNvPr id="359721" name="文本框 359720"/>
              <p:cNvSpPr txBox="1"/>
              <p:nvPr/>
            </p:nvSpPr>
            <p:spPr>
              <a:xfrm>
                <a:off x="3788" y="3870"/>
                <a:ext cx="367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B</a:t>
                </a:r>
              </a:p>
            </p:txBody>
          </p:sp>
          <p:sp>
            <p:nvSpPr>
              <p:cNvPr id="359722" name="直接连接符 359721"/>
              <p:cNvSpPr/>
              <p:nvPr/>
            </p:nvSpPr>
            <p:spPr>
              <a:xfrm flipH="1">
                <a:off x="4842" y="3269"/>
                <a:ext cx="0" cy="318"/>
              </a:xfrm>
              <a:prstGeom prst="line">
                <a:avLst/>
              </a:prstGeom>
              <a:ln w="38100" cap="flat" cmpd="sng">
                <a:solidFill>
                  <a:schemeClr val="tx1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359723" name="文本框 359722"/>
              <p:cNvSpPr txBox="1"/>
              <p:nvPr/>
            </p:nvSpPr>
            <p:spPr>
              <a:xfrm>
                <a:off x="4916" y="3225"/>
                <a:ext cx="652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</a:rPr>
                  <a:t>30kN</a:t>
                </a:r>
              </a:p>
            </p:txBody>
          </p:sp>
          <p:sp>
            <p:nvSpPr>
              <p:cNvPr id="359724" name="直接连接符 359723"/>
              <p:cNvSpPr/>
              <p:nvPr/>
            </p:nvSpPr>
            <p:spPr>
              <a:xfrm flipV="1">
                <a:off x="3910" y="3586"/>
                <a:ext cx="1587" cy="0"/>
              </a:xfrm>
              <a:prstGeom prst="line">
                <a:avLst/>
              </a:prstGeom>
              <a:ln w="19050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59726" name="文本框 359725"/>
              <p:cNvSpPr txBox="1"/>
              <p:nvPr/>
            </p:nvSpPr>
            <p:spPr>
              <a:xfrm>
                <a:off x="2891" y="2931"/>
                <a:ext cx="862" cy="23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latin typeface="Times New Roman" panose="02020603050405020304" pitchFamily="18" charset="0"/>
                  </a:rPr>
                  <a:t>20kN/m</a:t>
                </a:r>
                <a:endParaRPr lang="en-US" altLang="zh-CN">
                  <a:solidFill>
                    <a:schemeClr val="bg1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59727" name="文本框 359726"/>
              <p:cNvSpPr txBox="1"/>
              <p:nvPr/>
            </p:nvSpPr>
            <p:spPr>
              <a:xfrm>
                <a:off x="3753" y="2888"/>
                <a:ext cx="454" cy="494"/>
              </a:xfrm>
              <a:prstGeom prst="rect">
                <a:avLst/>
              </a:prstGeom>
              <a:noFill/>
              <a:ln w="19050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i="1">
                    <a:latin typeface="Times New Roman" panose="02020603050405020304" pitchFamily="18" charset="0"/>
                  </a:rPr>
                  <a:t>M</a:t>
                </a:r>
                <a:r>
                  <a:rPr lang="en-US" altLang="zh-CN" i="1" baseline="-25000">
                    <a:latin typeface="Times New Roman" panose="02020603050405020304" pitchFamily="18" charset="0"/>
                  </a:rPr>
                  <a:t>B</a:t>
                </a:r>
              </a:p>
              <a:p>
                <a:pPr>
                  <a:spcBef>
                    <a:spcPct val="50000"/>
                  </a:spcBef>
                </a:pPr>
                <a:endParaRPr lang="en-US" altLang="zh-CN" dirty="0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359779" name="组合 359778"/>
              <p:cNvGrpSpPr/>
              <p:nvPr/>
            </p:nvGrpSpPr>
            <p:grpSpPr>
              <a:xfrm>
                <a:off x="2521" y="3556"/>
                <a:ext cx="309" cy="313"/>
                <a:chOff x="3061" y="711"/>
                <a:chExt cx="363" cy="371"/>
              </a:xfrm>
            </p:grpSpPr>
            <p:sp>
              <p:nvSpPr>
                <p:cNvPr id="359780" name="椭圆 359779"/>
                <p:cNvSpPr/>
                <p:nvPr/>
              </p:nvSpPr>
              <p:spPr>
                <a:xfrm>
                  <a:off x="3193" y="711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781" name="直接连接符 359780"/>
                <p:cNvSpPr/>
                <p:nvPr/>
              </p:nvSpPr>
              <p:spPr>
                <a:xfrm>
                  <a:off x="3276" y="802"/>
                  <a:ext cx="102" cy="1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2" name="直接连接符 359781"/>
                <p:cNvSpPr/>
                <p:nvPr/>
              </p:nvSpPr>
              <p:spPr>
                <a:xfrm flipH="1">
                  <a:off x="3106" y="808"/>
                  <a:ext cx="106" cy="184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3" name="直接连接符 359782"/>
                <p:cNvSpPr/>
                <p:nvPr/>
              </p:nvSpPr>
              <p:spPr>
                <a:xfrm>
                  <a:off x="3061" y="99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4" name="直接连接符 359783"/>
                <p:cNvSpPr/>
                <p:nvPr/>
              </p:nvSpPr>
              <p:spPr>
                <a:xfrm flipH="1">
                  <a:off x="3106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5" name="直接连接符 359784"/>
                <p:cNvSpPr/>
                <p:nvPr/>
              </p:nvSpPr>
              <p:spPr>
                <a:xfrm flipH="1">
                  <a:off x="3152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6" name="直接连接符 359785"/>
                <p:cNvSpPr/>
                <p:nvPr/>
              </p:nvSpPr>
              <p:spPr>
                <a:xfrm flipH="1">
                  <a:off x="3197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7" name="直接连接符 359786"/>
                <p:cNvSpPr/>
                <p:nvPr/>
              </p:nvSpPr>
              <p:spPr>
                <a:xfrm flipH="1">
                  <a:off x="3242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8" name="直接连接符 359787"/>
                <p:cNvSpPr/>
                <p:nvPr/>
              </p:nvSpPr>
              <p:spPr>
                <a:xfrm flipH="1">
                  <a:off x="3288" y="99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89" name="直接连接符 359788"/>
                <p:cNvSpPr/>
                <p:nvPr/>
              </p:nvSpPr>
              <p:spPr>
                <a:xfrm flipH="1">
                  <a:off x="3333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0" name="直接连接符 359789"/>
                <p:cNvSpPr/>
                <p:nvPr/>
              </p:nvSpPr>
              <p:spPr>
                <a:xfrm flipH="1">
                  <a:off x="3378" y="103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1" name="直接连接符 359790"/>
                <p:cNvSpPr/>
                <p:nvPr/>
              </p:nvSpPr>
              <p:spPr>
                <a:xfrm flipH="1">
                  <a:off x="3061" y="99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2" name="直接连接符 359791"/>
                <p:cNvSpPr/>
                <p:nvPr/>
              </p:nvSpPr>
              <p:spPr>
                <a:xfrm flipH="1">
                  <a:off x="3061" y="99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3" name="直接连接符 359792"/>
                <p:cNvSpPr/>
                <p:nvPr/>
              </p:nvSpPr>
              <p:spPr>
                <a:xfrm>
                  <a:off x="3061" y="99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</p:grpSp>
          <p:grpSp>
            <p:nvGrpSpPr>
              <p:cNvPr id="359794" name="组合 359793"/>
              <p:cNvGrpSpPr/>
              <p:nvPr/>
            </p:nvGrpSpPr>
            <p:grpSpPr>
              <a:xfrm>
                <a:off x="3745" y="3556"/>
                <a:ext cx="309" cy="316"/>
                <a:chOff x="3606" y="787"/>
                <a:chExt cx="363" cy="375"/>
              </a:xfrm>
            </p:grpSpPr>
            <p:sp>
              <p:nvSpPr>
                <p:cNvPr id="359795" name="直接连接符 359794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6" name="直接连接符 359795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7" name="直接连接符 359796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8" name="直接连接符 359797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799" name="直接连接符 359798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0" name="直接连接符 359799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1" name="直接连接符 359800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2" name="直接连接符 359801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3" name="直接连接符 359802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4" name="直接连接符 359803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5" name="直接连接符 359804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6" name="直接连接符 359805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7" name="直接连接符 359806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8" name="直接连接符 359807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09" name="椭圆 359808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810" name="椭圆 359809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811" name="椭圆 359810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FF0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59812" name="组合 359811"/>
              <p:cNvGrpSpPr/>
              <p:nvPr/>
            </p:nvGrpSpPr>
            <p:grpSpPr>
              <a:xfrm>
                <a:off x="5349" y="3556"/>
                <a:ext cx="309" cy="316"/>
                <a:chOff x="3606" y="787"/>
                <a:chExt cx="363" cy="375"/>
              </a:xfrm>
            </p:grpSpPr>
            <p:sp>
              <p:nvSpPr>
                <p:cNvPr id="359813" name="直接连接符 359812"/>
                <p:cNvSpPr/>
                <p:nvPr/>
              </p:nvSpPr>
              <p:spPr>
                <a:xfrm flipH="1">
                  <a:off x="3694" y="874"/>
                  <a:ext cx="50" cy="10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4" name="直接连接符 359813"/>
                <p:cNvSpPr/>
                <p:nvPr/>
              </p:nvSpPr>
              <p:spPr>
                <a:xfrm>
                  <a:off x="3824" y="874"/>
                  <a:ext cx="50" cy="99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5" name="直接连接符 359814"/>
                <p:cNvSpPr/>
                <p:nvPr/>
              </p:nvSpPr>
              <p:spPr>
                <a:xfrm flipV="1">
                  <a:off x="3640" y="976"/>
                  <a:ext cx="286" cy="1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6" name="直接连接符 359815"/>
                <p:cNvSpPr/>
                <p:nvPr/>
              </p:nvSpPr>
              <p:spPr>
                <a:xfrm>
                  <a:off x="3606" y="1072"/>
                  <a:ext cx="363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7" name="直接连接符 359816"/>
                <p:cNvSpPr/>
                <p:nvPr/>
              </p:nvSpPr>
              <p:spPr>
                <a:xfrm flipH="1">
                  <a:off x="3651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8" name="直接连接符 359817"/>
                <p:cNvSpPr/>
                <p:nvPr/>
              </p:nvSpPr>
              <p:spPr>
                <a:xfrm flipH="1">
                  <a:off x="3697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19" name="直接连接符 359818"/>
                <p:cNvSpPr/>
                <p:nvPr/>
              </p:nvSpPr>
              <p:spPr>
                <a:xfrm flipH="1">
                  <a:off x="3742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0" name="直接连接符 359819"/>
                <p:cNvSpPr/>
                <p:nvPr/>
              </p:nvSpPr>
              <p:spPr>
                <a:xfrm flipH="1">
                  <a:off x="3787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1" name="直接连接符 359820"/>
                <p:cNvSpPr/>
                <p:nvPr/>
              </p:nvSpPr>
              <p:spPr>
                <a:xfrm flipH="1">
                  <a:off x="3833" y="1072"/>
                  <a:ext cx="90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2" name="直接连接符 359821"/>
                <p:cNvSpPr/>
                <p:nvPr/>
              </p:nvSpPr>
              <p:spPr>
                <a:xfrm flipH="1">
                  <a:off x="3878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3" name="直接连接符 359822"/>
                <p:cNvSpPr/>
                <p:nvPr/>
              </p:nvSpPr>
              <p:spPr>
                <a:xfrm flipH="1">
                  <a:off x="3923" y="1117"/>
                  <a:ext cx="46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4" name="直接连接符 359823"/>
                <p:cNvSpPr/>
                <p:nvPr/>
              </p:nvSpPr>
              <p:spPr>
                <a:xfrm flipH="1">
                  <a:off x="3606" y="1072"/>
                  <a:ext cx="91" cy="9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5" name="直接连接符 359824"/>
                <p:cNvSpPr/>
                <p:nvPr/>
              </p:nvSpPr>
              <p:spPr>
                <a:xfrm flipH="1">
                  <a:off x="3606" y="1072"/>
                  <a:ext cx="45" cy="45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6" name="直接连接符 359825"/>
                <p:cNvSpPr/>
                <p:nvPr/>
              </p:nvSpPr>
              <p:spPr>
                <a:xfrm>
                  <a:off x="3606" y="1072"/>
                  <a:ext cx="0" cy="0"/>
                </a:xfrm>
                <a:prstGeom prst="line">
                  <a:avLst/>
                </a:prstGeom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359827" name="椭圆 359826"/>
                <p:cNvSpPr/>
                <p:nvPr/>
              </p:nvSpPr>
              <p:spPr>
                <a:xfrm>
                  <a:off x="3832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828" name="椭圆 359827"/>
                <p:cNvSpPr/>
                <p:nvPr/>
              </p:nvSpPr>
              <p:spPr>
                <a:xfrm>
                  <a:off x="3651" y="980"/>
                  <a:ext cx="91" cy="91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59829" name="椭圆 359828"/>
                <p:cNvSpPr/>
                <p:nvPr/>
              </p:nvSpPr>
              <p:spPr>
                <a:xfrm>
                  <a:off x="3730" y="787"/>
                  <a:ext cx="103" cy="103"/>
                </a:xfrm>
                <a:prstGeom prst="ellipse">
                  <a:avLst/>
                </a:prstGeom>
                <a:solidFill>
                  <a:srgbClr val="008000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graphicFrame>
            <p:nvGraphicFramePr>
              <p:cNvPr id="359830" name="对象 359829"/>
              <p:cNvGraphicFramePr/>
              <p:nvPr/>
            </p:nvGraphicFramePr>
            <p:xfrm>
              <a:off x="3320" y="3647"/>
              <a:ext cx="199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34" r:id="rId11" imgW="368300" imgH="419100" progId="Equation.3">
                      <p:embed/>
                    </p:oleObj>
                  </mc:Choice>
                  <mc:Fallback>
                    <p:oleObj r:id="rId11" imgW="368300" imgH="419100" progId="Equation.3">
                      <p:embed/>
                      <p:pic>
                        <p:nvPicPr>
                          <p:cNvPr id="359830" name="对象 359829"/>
                          <p:cNvPicPr/>
                          <p:nvPr/>
                        </p:nvPicPr>
                        <p:blipFill>
                          <a:blip r:embed="rId12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3320" y="3647"/>
                            <a:ext cx="199" cy="2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831" name="任意多边形 359830"/>
              <p:cNvSpPr/>
              <p:nvPr/>
            </p:nvSpPr>
            <p:spPr>
              <a:xfrm rot="2080472" flipH="1" flipV="1">
                <a:off x="3491" y="3601"/>
                <a:ext cx="164" cy="221"/>
              </a:xfrm>
              <a:custGeom>
                <a:avLst/>
                <a:gdLst>
                  <a:gd name="txL" fmla="*/ 0 w 21600"/>
                  <a:gd name="txT" fmla="*/ 0 h 21600"/>
                  <a:gd name="txR" fmla="*/ 21600 w 21600"/>
                  <a:gd name="txB" fmla="*/ 21600 h 21600"/>
                </a:gdLst>
                <a:ahLst/>
                <a:cxnLst>
                  <a:cxn ang="270">
                    <a:pos x="0" y="0"/>
                  </a:cxn>
                  <a:cxn ang="90">
                    <a:pos x="21600" y="21600"/>
                  </a:cxn>
                  <a:cxn ang="90">
                    <a:pos x="0" y="21600"/>
                  </a:cxn>
                </a:cxnLst>
                <a:rect l="txL" t="txT" r="txR" b="txB"/>
                <a:pathLst>
                  <a:path w="21600" h="21600" fill="none">
                    <a:moveTo>
                      <a:pt x="0" y="0"/>
                    </a:moveTo>
                    <a:arcTo wR="21600" hR="21600" stAng="-5400000" swAng="5400000"/>
                  </a:path>
                  <a:path w="21600" h="21600" stroke="0">
                    <a:moveTo>
                      <a:pt x="0" y="0"/>
                    </a:moveTo>
                    <a:arcTo wR="21600" hR="21600" stAng="-5400000" swAng="5400000"/>
                    <a:lnTo>
                      <a:pt x="0" y="2160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headEnd type="triangle" w="sm" len="lg"/>
                <a:tailEnd type="triangle" w="sm" len="lg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graphicFrame>
            <p:nvGraphicFramePr>
              <p:cNvPr id="359832" name="对象 359831"/>
              <p:cNvGraphicFramePr/>
              <p:nvPr/>
            </p:nvGraphicFramePr>
            <p:xfrm>
              <a:off x="4269" y="3647"/>
              <a:ext cx="205" cy="2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535" r:id="rId13" imgW="381000" imgH="419100" progId="Equation.3">
                      <p:embed/>
                    </p:oleObj>
                  </mc:Choice>
                  <mc:Fallback>
                    <p:oleObj r:id="rId13" imgW="381000" imgH="419100" progId="Equation.3">
                      <p:embed/>
                      <p:pic>
                        <p:nvPicPr>
                          <p:cNvPr id="359832" name="对象 359831"/>
                          <p:cNvPicPr/>
                          <p:nvPr/>
                        </p:nvPicPr>
                        <p:blipFill>
                          <a:blip r:embed="rId14">
                            <a:clrChange>
                              <a:clrFrom>
                                <a:srgbClr val="000000"/>
                              </a:clrFrom>
                              <a:clrTo>
                                <a:srgbClr val="000000"/>
                              </a:clrTo>
                            </a:clrChange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4269" y="3647"/>
                            <a:ext cx="205" cy="227"/>
                          </a:xfrm>
                          <a:prstGeom prst="rect">
                            <a:avLst/>
                          </a:prstGeom>
                          <a:noFill/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59833" name="文本框 359832"/>
              <p:cNvSpPr txBox="1"/>
              <p:nvPr/>
            </p:nvSpPr>
            <p:spPr>
              <a:xfrm>
                <a:off x="5528" y="3452"/>
                <a:ext cx="266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endParaRPr lang="en-US" altLang="zh-CN"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59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9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9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59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94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文本框 360449"/>
          <p:cNvSpPr txBox="1"/>
          <p:nvPr/>
        </p:nvSpPr>
        <p:spPr>
          <a:xfrm>
            <a:off x="1776413" y="1268413"/>
            <a:ext cx="2590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补充方程为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60454" name="文本框 360453"/>
          <p:cNvSpPr txBox="1"/>
          <p:nvPr/>
        </p:nvSpPr>
        <p:spPr>
          <a:xfrm>
            <a:off x="1847850" y="3429000"/>
            <a:ext cx="1066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解得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:</a:t>
            </a:r>
          </a:p>
        </p:txBody>
      </p:sp>
      <p:sp>
        <p:nvSpPr>
          <p:cNvPr id="360456" name="矩形 360455"/>
          <p:cNvSpPr/>
          <p:nvPr/>
        </p:nvSpPr>
        <p:spPr>
          <a:xfrm>
            <a:off x="1881188" y="5105400"/>
            <a:ext cx="3351212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负号表示</a:t>
            </a:r>
            <a:r>
              <a:rPr lang="en-US" altLang="zh-CN" i="1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B</a:t>
            </a:r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截面弯矩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与假设相反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aphicFrame>
        <p:nvGraphicFramePr>
          <p:cNvPr id="360701" name="对象 360700"/>
          <p:cNvGraphicFramePr/>
          <p:nvPr/>
        </p:nvGraphicFramePr>
        <p:xfrm>
          <a:off x="1774825" y="2230438"/>
          <a:ext cx="41021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4" r:id="rId3" imgW="4102100" imgH="838200" progId="Equation.3">
                  <p:embed/>
                </p:oleObj>
              </mc:Choice>
              <mc:Fallback>
                <p:oleObj r:id="rId3" imgW="4102100" imgH="838200" progId="Equation.3">
                  <p:embed/>
                  <p:pic>
                    <p:nvPicPr>
                      <p:cNvPr id="360701" name="对象 36070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774825" y="2230438"/>
                        <a:ext cx="4102100" cy="838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0702" name="对象 360701"/>
          <p:cNvGraphicFramePr/>
          <p:nvPr/>
        </p:nvGraphicFramePr>
        <p:xfrm>
          <a:off x="1951038" y="4221163"/>
          <a:ext cx="2895600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5" r:id="rId5" imgW="2894330" imgH="381000" progId="Equation.3">
                  <p:embed/>
                </p:oleObj>
              </mc:Choice>
              <mc:Fallback>
                <p:oleObj r:id="rId5" imgW="2894330" imgH="381000" progId="Equation.3">
                  <p:embed/>
                  <p:pic>
                    <p:nvPicPr>
                      <p:cNvPr id="360702" name="对象 36070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1951038" y="4221163"/>
                        <a:ext cx="2895600" cy="381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60857" name="组合 360856"/>
          <p:cNvGrpSpPr/>
          <p:nvPr/>
        </p:nvGrpSpPr>
        <p:grpSpPr>
          <a:xfrm>
            <a:off x="5375275" y="765176"/>
            <a:ext cx="5346700" cy="5775325"/>
            <a:chOff x="2426" y="482"/>
            <a:chExt cx="3368" cy="3638"/>
          </a:xfrm>
        </p:grpSpPr>
        <p:sp>
          <p:nvSpPr>
            <p:cNvPr id="360703" name="任意多边形 360702"/>
            <p:cNvSpPr/>
            <p:nvPr/>
          </p:nvSpPr>
          <p:spPr>
            <a:xfrm rot="2254891">
              <a:off x="3473" y="3302"/>
              <a:ext cx="429" cy="384"/>
            </a:xfrm>
            <a:custGeom>
              <a:avLst/>
              <a:gdLst>
                <a:gd name="txL" fmla="*/ 0 w 27558"/>
                <a:gd name="txT" fmla="*/ 0 h 21600"/>
                <a:gd name="txR" fmla="*/ 27558 w 27558"/>
                <a:gd name="txB" fmla="*/ 21600 h 21600"/>
              </a:gdLst>
              <a:ahLst/>
              <a:cxnLst>
                <a:cxn ang="180">
                  <a:pos x="0" y="838"/>
                </a:cxn>
                <a:cxn ang="0">
                  <a:pos x="27558" y="21600"/>
                </a:cxn>
                <a:cxn ang="90">
                  <a:pos x="5958" y="21600"/>
                </a:cxn>
              </a:cxnLst>
              <a:rect l="txL" t="txT" r="txR" b="txB"/>
              <a:pathLst>
                <a:path w="27558" h="21600" fill="none">
                  <a:moveTo>
                    <a:pt x="0" y="838"/>
                  </a:moveTo>
                  <a:arcTo wR="21600" hR="21600" stAng="-6360703" swAng="6360703"/>
                </a:path>
                <a:path w="27558" h="21600" stroke="0">
                  <a:moveTo>
                    <a:pt x="0" y="838"/>
                  </a:moveTo>
                  <a:arcTo wR="21600" hR="21600" stAng="-6360703" swAng="6360703"/>
                  <a:lnTo>
                    <a:pt x="5958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3366FF"/>
              </a:solidFill>
              <a:prstDash val="solid"/>
              <a:headEnd type="triangle" w="med" len="lg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704" name="任意多边形 360703"/>
            <p:cNvSpPr/>
            <p:nvPr/>
          </p:nvSpPr>
          <p:spPr>
            <a:xfrm rot="-8165309">
              <a:off x="3927" y="3284"/>
              <a:ext cx="395" cy="438"/>
            </a:xfrm>
            <a:custGeom>
              <a:avLst/>
              <a:gdLst>
                <a:gd name="txL" fmla="*/ 0 w 25367"/>
                <a:gd name="txT" fmla="*/ 0 h 24657"/>
                <a:gd name="txR" fmla="*/ 25367 w 25367"/>
                <a:gd name="txB" fmla="*/ 24657 h 24657"/>
              </a:gdLst>
              <a:ahLst/>
              <a:cxnLst>
                <a:cxn ang="180">
                  <a:pos x="0" y="330"/>
                </a:cxn>
                <a:cxn ang="0">
                  <a:pos x="25149" y="24657"/>
                </a:cxn>
                <a:cxn ang="90">
                  <a:pos x="3767" y="21600"/>
                </a:cxn>
              </a:cxnLst>
              <a:rect l="txL" t="txT" r="txR" b="txB"/>
              <a:pathLst>
                <a:path w="25367" h="24657" fill="none">
                  <a:moveTo>
                    <a:pt x="0" y="330"/>
                  </a:moveTo>
                  <a:arcTo wR="21600" hR="21600" stAng="-6002590" swAng="6490779"/>
                </a:path>
                <a:path w="25367" h="24657" stroke="0">
                  <a:moveTo>
                    <a:pt x="0" y="330"/>
                  </a:moveTo>
                  <a:arcTo wR="21600" hR="21600" stAng="-6002590" swAng="6490779"/>
                  <a:lnTo>
                    <a:pt x="3767" y="21600"/>
                  </a:lnTo>
                  <a:close/>
                </a:path>
              </a:pathLst>
            </a:custGeom>
            <a:noFill/>
            <a:ln w="38100" cap="flat" cmpd="sng">
              <a:solidFill>
                <a:srgbClr val="3366FF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705" name="直接连接符 360704"/>
            <p:cNvSpPr/>
            <p:nvPr/>
          </p:nvSpPr>
          <p:spPr>
            <a:xfrm flipH="1">
              <a:off x="3265" y="3582"/>
              <a:ext cx="624" cy="52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06" name="任意多边形 360705"/>
            <p:cNvSpPr/>
            <p:nvPr/>
          </p:nvSpPr>
          <p:spPr>
            <a:xfrm rot="-13833212">
              <a:off x="2821" y="3017"/>
              <a:ext cx="1061" cy="942"/>
            </a:xfrm>
            <a:custGeom>
              <a:avLst/>
              <a:gdLst>
                <a:gd name="txL" fmla="*/ 0 w 21600"/>
                <a:gd name="txT" fmla="*/ 0 h 20999"/>
                <a:gd name="txR" fmla="*/ 21600 w 21600"/>
                <a:gd name="txB" fmla="*/ 20999 h 20999"/>
              </a:gdLst>
              <a:ahLst/>
              <a:cxnLst>
                <a:cxn ang="270">
                  <a:pos x="5059" y="0"/>
                </a:cxn>
                <a:cxn ang="0">
                  <a:pos x="21600" y="20999"/>
                </a:cxn>
                <a:cxn ang="180">
                  <a:pos x="0" y="20999"/>
                </a:cxn>
              </a:cxnLst>
              <a:rect l="txL" t="txT" r="txR" b="txB"/>
              <a:pathLst>
                <a:path w="21600" h="20999" fill="none">
                  <a:moveTo>
                    <a:pt x="5059" y="0"/>
                  </a:moveTo>
                  <a:arcTo wR="21600" hR="21600" stAng="-4587278" swAng="4587278"/>
                </a:path>
                <a:path w="21600" h="20999" stroke="0">
                  <a:moveTo>
                    <a:pt x="5059" y="0"/>
                  </a:moveTo>
                  <a:arcTo wR="21600" hR="21600" stAng="-4587278" swAng="4587278"/>
                  <a:lnTo>
                    <a:pt x="0" y="20999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707" name="任意多边形 360706"/>
            <p:cNvSpPr/>
            <p:nvPr/>
          </p:nvSpPr>
          <p:spPr>
            <a:xfrm rot="-13837119">
              <a:off x="3967" y="2447"/>
              <a:ext cx="1297" cy="1742"/>
            </a:xfrm>
            <a:custGeom>
              <a:avLst/>
              <a:gdLst>
                <a:gd name="txL" fmla="*/ 0 w 20550"/>
                <a:gd name="txT" fmla="*/ 0 h 21050"/>
                <a:gd name="txR" fmla="*/ 20550 w 20550"/>
                <a:gd name="txB" fmla="*/ 21050 h 21050"/>
              </a:gdLst>
              <a:ahLst/>
              <a:cxnLst>
                <a:cxn ang="270">
                  <a:pos x="4843" y="0"/>
                </a:cxn>
                <a:cxn ang="0">
                  <a:pos x="20550" y="14398"/>
                </a:cxn>
                <a:cxn ang="180">
                  <a:pos x="0" y="21050"/>
                </a:cxn>
              </a:cxnLst>
              <a:rect l="txL" t="txT" r="txR" b="txB"/>
              <a:pathLst>
                <a:path w="20550" h="21050" fill="none">
                  <a:moveTo>
                    <a:pt x="4843" y="0"/>
                  </a:moveTo>
                  <a:arcTo wR="21600" hR="21600" stAng="-4622601" swAng="3546401"/>
                </a:path>
                <a:path w="20550" h="21050" stroke="0">
                  <a:moveTo>
                    <a:pt x="4843" y="0"/>
                  </a:moveTo>
                  <a:arcTo wR="21600" hR="21600" stAng="-4622601" swAng="3546401"/>
                  <a:lnTo>
                    <a:pt x="0" y="21050"/>
                  </a:lnTo>
                  <a:close/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708" name="直接连接符 360707"/>
            <p:cNvSpPr/>
            <p:nvPr/>
          </p:nvSpPr>
          <p:spPr>
            <a:xfrm>
              <a:off x="3985" y="3630"/>
              <a:ext cx="480" cy="43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09" name="任意多边形 360708"/>
            <p:cNvSpPr/>
            <p:nvPr/>
          </p:nvSpPr>
          <p:spPr>
            <a:xfrm rot="2409444">
              <a:off x="4100" y="3601"/>
              <a:ext cx="144" cy="175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0710" name="直接连接符 360709"/>
            <p:cNvSpPr/>
            <p:nvPr/>
          </p:nvSpPr>
          <p:spPr>
            <a:xfrm>
              <a:off x="2886" y="1053"/>
              <a:ext cx="2618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11" name="直接连接符 360710"/>
            <p:cNvSpPr/>
            <p:nvPr/>
          </p:nvSpPr>
          <p:spPr>
            <a:xfrm>
              <a:off x="2886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2" name="直接连接符 360711"/>
            <p:cNvSpPr/>
            <p:nvPr/>
          </p:nvSpPr>
          <p:spPr>
            <a:xfrm>
              <a:off x="3113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3" name="直接连接符 360712"/>
            <p:cNvSpPr/>
            <p:nvPr/>
          </p:nvSpPr>
          <p:spPr>
            <a:xfrm>
              <a:off x="3341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4" name="直接连接符 360713"/>
            <p:cNvSpPr/>
            <p:nvPr/>
          </p:nvSpPr>
          <p:spPr>
            <a:xfrm>
              <a:off x="3569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5" name="直接连接符 360714"/>
            <p:cNvSpPr/>
            <p:nvPr/>
          </p:nvSpPr>
          <p:spPr>
            <a:xfrm>
              <a:off x="3796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6" name="直接连接符 360715"/>
            <p:cNvSpPr/>
            <p:nvPr/>
          </p:nvSpPr>
          <p:spPr>
            <a:xfrm>
              <a:off x="4062" y="755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7" name="直接连接符 360716"/>
            <p:cNvSpPr/>
            <p:nvPr/>
          </p:nvSpPr>
          <p:spPr>
            <a:xfrm>
              <a:off x="2886" y="755"/>
              <a:ext cx="11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18" name="直接连接符 360717"/>
            <p:cNvSpPr/>
            <p:nvPr/>
          </p:nvSpPr>
          <p:spPr>
            <a:xfrm>
              <a:off x="4887" y="709"/>
              <a:ext cx="0" cy="341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19" name="直接连接符 360718"/>
            <p:cNvSpPr/>
            <p:nvPr/>
          </p:nvSpPr>
          <p:spPr>
            <a:xfrm>
              <a:off x="2886" y="1393"/>
              <a:ext cx="0" cy="42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20" name="直接连接符 360719"/>
            <p:cNvSpPr/>
            <p:nvPr/>
          </p:nvSpPr>
          <p:spPr>
            <a:xfrm>
              <a:off x="4062" y="1393"/>
              <a:ext cx="0" cy="42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21" name="直接连接符 360720"/>
            <p:cNvSpPr/>
            <p:nvPr/>
          </p:nvSpPr>
          <p:spPr>
            <a:xfrm>
              <a:off x="4897" y="1350"/>
              <a:ext cx="0" cy="425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22" name="直接连接符 360721"/>
            <p:cNvSpPr/>
            <p:nvPr/>
          </p:nvSpPr>
          <p:spPr>
            <a:xfrm>
              <a:off x="2886" y="1733"/>
              <a:ext cx="11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0723" name="直接连接符 360722"/>
            <p:cNvSpPr/>
            <p:nvPr/>
          </p:nvSpPr>
          <p:spPr>
            <a:xfrm>
              <a:off x="4062" y="1733"/>
              <a:ext cx="83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0724" name="直接连接符 360723"/>
            <p:cNvSpPr/>
            <p:nvPr/>
          </p:nvSpPr>
          <p:spPr>
            <a:xfrm>
              <a:off x="4897" y="1733"/>
              <a:ext cx="569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0725" name="文本框 360724"/>
            <p:cNvSpPr txBox="1"/>
            <p:nvPr/>
          </p:nvSpPr>
          <p:spPr>
            <a:xfrm>
              <a:off x="3303" y="1478"/>
              <a:ext cx="49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4m</a:t>
              </a:r>
              <a:endParaRPr lang="en-US" altLang="zh-CN" sz="2000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0726" name="文本框 360725"/>
            <p:cNvSpPr txBox="1"/>
            <p:nvPr/>
          </p:nvSpPr>
          <p:spPr>
            <a:xfrm>
              <a:off x="4366" y="1478"/>
              <a:ext cx="4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3m</a:t>
              </a:r>
            </a:p>
          </p:txBody>
        </p:sp>
        <p:sp>
          <p:nvSpPr>
            <p:cNvPr id="360727" name="文本框 360726"/>
            <p:cNvSpPr txBox="1"/>
            <p:nvPr/>
          </p:nvSpPr>
          <p:spPr>
            <a:xfrm>
              <a:off x="5011" y="1478"/>
              <a:ext cx="4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>
                  <a:latin typeface="Times New Roman" panose="02020603050405020304" pitchFamily="18" charset="0"/>
                </a:rPr>
                <a:t>2m</a:t>
              </a:r>
            </a:p>
          </p:txBody>
        </p:sp>
        <p:sp>
          <p:nvSpPr>
            <p:cNvPr id="360728" name="文本框 360727"/>
            <p:cNvSpPr txBox="1"/>
            <p:nvPr/>
          </p:nvSpPr>
          <p:spPr>
            <a:xfrm>
              <a:off x="2646" y="925"/>
              <a:ext cx="34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60729" name="文本框 360728"/>
            <p:cNvSpPr txBox="1"/>
            <p:nvPr/>
          </p:nvSpPr>
          <p:spPr>
            <a:xfrm>
              <a:off x="3721" y="1053"/>
              <a:ext cx="34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60730" name="文本框 360729"/>
            <p:cNvSpPr txBox="1"/>
            <p:nvPr/>
          </p:nvSpPr>
          <p:spPr>
            <a:xfrm>
              <a:off x="4783" y="1095"/>
              <a:ext cx="34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60731" name="文本框 360730"/>
            <p:cNvSpPr txBox="1"/>
            <p:nvPr/>
          </p:nvSpPr>
          <p:spPr>
            <a:xfrm>
              <a:off x="5522" y="867"/>
              <a:ext cx="2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 i="1">
                <a:latin typeface="Times New Roman" panose="02020603050405020304" pitchFamily="18" charset="0"/>
              </a:endParaRPr>
            </a:p>
          </p:txBody>
        </p:sp>
        <p:sp>
          <p:nvSpPr>
            <p:cNvPr id="360732" name="文本框 360731"/>
            <p:cNvSpPr txBox="1"/>
            <p:nvPr/>
          </p:nvSpPr>
          <p:spPr>
            <a:xfrm>
              <a:off x="4897" y="592"/>
              <a:ext cx="60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30kN</a:t>
              </a:r>
            </a:p>
          </p:txBody>
        </p:sp>
        <p:sp>
          <p:nvSpPr>
            <p:cNvPr id="360733" name="直接连接符 360732"/>
            <p:cNvSpPr/>
            <p:nvPr/>
          </p:nvSpPr>
          <p:spPr>
            <a:xfrm>
              <a:off x="5466" y="1349"/>
              <a:ext cx="0" cy="42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34" name="文本框 360733"/>
            <p:cNvSpPr txBox="1"/>
            <p:nvPr/>
          </p:nvSpPr>
          <p:spPr>
            <a:xfrm>
              <a:off x="4704" y="3627"/>
              <a:ext cx="36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</a:p>
          </p:txBody>
        </p:sp>
        <p:sp>
          <p:nvSpPr>
            <p:cNvPr id="360735" name="直接连接符 360734"/>
            <p:cNvSpPr/>
            <p:nvPr/>
          </p:nvSpPr>
          <p:spPr>
            <a:xfrm flipV="1">
              <a:off x="2667" y="3582"/>
              <a:ext cx="1217" cy="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36" name="直接连接符 360735"/>
            <p:cNvSpPr/>
            <p:nvPr/>
          </p:nvSpPr>
          <p:spPr>
            <a:xfrm>
              <a:off x="2657" y="3193"/>
              <a:ext cx="1263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37" name="直接连接符 360736"/>
            <p:cNvSpPr/>
            <p:nvPr/>
          </p:nvSpPr>
          <p:spPr>
            <a:xfrm>
              <a:off x="2657" y="3193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38" name="直接连接符 360737"/>
            <p:cNvSpPr/>
            <p:nvPr/>
          </p:nvSpPr>
          <p:spPr>
            <a:xfrm>
              <a:off x="2901" y="3193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39" name="直接连接符 360738"/>
            <p:cNvSpPr/>
            <p:nvPr/>
          </p:nvSpPr>
          <p:spPr>
            <a:xfrm>
              <a:off x="3146" y="3193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40" name="直接连接符 360739"/>
            <p:cNvSpPr/>
            <p:nvPr/>
          </p:nvSpPr>
          <p:spPr>
            <a:xfrm>
              <a:off x="3390" y="3193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41" name="直接连接符 360740"/>
            <p:cNvSpPr/>
            <p:nvPr/>
          </p:nvSpPr>
          <p:spPr>
            <a:xfrm>
              <a:off x="3635" y="3193"/>
              <a:ext cx="0" cy="386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42" name="直接连接符 360741"/>
            <p:cNvSpPr/>
            <p:nvPr/>
          </p:nvSpPr>
          <p:spPr>
            <a:xfrm>
              <a:off x="3920" y="3193"/>
              <a:ext cx="7" cy="40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43" name="文本框 360742"/>
            <p:cNvSpPr txBox="1"/>
            <p:nvPr/>
          </p:nvSpPr>
          <p:spPr>
            <a:xfrm>
              <a:off x="2426" y="3457"/>
              <a:ext cx="36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</a:p>
          </p:txBody>
        </p:sp>
        <p:sp>
          <p:nvSpPr>
            <p:cNvPr id="360744" name="文本框 360743"/>
            <p:cNvSpPr txBox="1"/>
            <p:nvPr/>
          </p:nvSpPr>
          <p:spPr>
            <a:xfrm>
              <a:off x="3788" y="3870"/>
              <a:ext cx="36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</a:p>
          </p:txBody>
        </p:sp>
        <p:sp>
          <p:nvSpPr>
            <p:cNvPr id="360745" name="直接连接符 360744"/>
            <p:cNvSpPr/>
            <p:nvPr/>
          </p:nvSpPr>
          <p:spPr>
            <a:xfrm flipH="1">
              <a:off x="4842" y="3269"/>
              <a:ext cx="0" cy="318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0746" name="文本框 360745"/>
            <p:cNvSpPr txBox="1"/>
            <p:nvPr/>
          </p:nvSpPr>
          <p:spPr>
            <a:xfrm>
              <a:off x="4916" y="3225"/>
              <a:ext cx="65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30kN</a:t>
              </a:r>
            </a:p>
          </p:txBody>
        </p:sp>
        <p:sp>
          <p:nvSpPr>
            <p:cNvPr id="360747" name="直接连接符 360746"/>
            <p:cNvSpPr/>
            <p:nvPr/>
          </p:nvSpPr>
          <p:spPr>
            <a:xfrm flipV="1">
              <a:off x="3910" y="3586"/>
              <a:ext cx="1587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0748" name="文本框 360747"/>
            <p:cNvSpPr txBox="1"/>
            <p:nvPr/>
          </p:nvSpPr>
          <p:spPr>
            <a:xfrm>
              <a:off x="3124" y="482"/>
              <a:ext cx="86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20kN/m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0749" name="文本框 360748"/>
            <p:cNvSpPr txBox="1"/>
            <p:nvPr/>
          </p:nvSpPr>
          <p:spPr>
            <a:xfrm>
              <a:off x="2891" y="2931"/>
              <a:ext cx="86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latin typeface="Times New Roman" panose="02020603050405020304" pitchFamily="18" charset="0"/>
                </a:rPr>
                <a:t>20kN/m</a:t>
              </a:r>
              <a:endParaRPr lang="en-US" altLang="zh-CN">
                <a:solidFill>
                  <a:schemeClr val="bg1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360750" name="文本框 360749"/>
            <p:cNvSpPr txBox="1"/>
            <p:nvPr/>
          </p:nvSpPr>
          <p:spPr>
            <a:xfrm>
              <a:off x="3753" y="2888"/>
              <a:ext cx="454" cy="494"/>
            </a:xfrm>
            <a:prstGeom prst="rect">
              <a:avLst/>
            </a:prstGeom>
            <a:noFill/>
            <a:ln w="19050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i="1">
                  <a:latin typeface="Times New Roman" panose="02020603050405020304" pitchFamily="18" charset="0"/>
                </a:rPr>
                <a:t>M</a:t>
              </a:r>
              <a:r>
                <a:rPr lang="en-US" altLang="zh-CN" i="1" baseline="-25000">
                  <a:latin typeface="Times New Roman" panose="02020603050405020304" pitchFamily="18" charset="0"/>
                </a:rPr>
                <a:t>B</a:t>
              </a:r>
            </a:p>
            <a:p>
              <a:pPr>
                <a:spcBef>
                  <a:spcPct val="50000"/>
                </a:spcBef>
              </a:pPr>
              <a:endParaRPr lang="en-US" altLang="zh-CN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360751" name="组合 360750"/>
            <p:cNvGrpSpPr/>
            <p:nvPr/>
          </p:nvGrpSpPr>
          <p:grpSpPr>
            <a:xfrm>
              <a:off x="2724" y="1032"/>
              <a:ext cx="309" cy="313"/>
              <a:chOff x="3061" y="711"/>
              <a:chExt cx="363" cy="371"/>
            </a:xfrm>
          </p:grpSpPr>
          <p:sp>
            <p:nvSpPr>
              <p:cNvPr id="360752" name="椭圆 360751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753" name="直接连接符 360752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4" name="直接连接符 360753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5" name="直接连接符 360754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6" name="直接连接符 360755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7" name="直接连接符 360756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8" name="直接连接符 360757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59" name="直接连接符 360758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0" name="直接连接符 360759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1" name="直接连接符 360760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2" name="直接连接符 360761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3" name="直接连接符 360762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4" name="直接连接符 360763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5" name="直接连接符 360764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60766" name="组合 360765"/>
            <p:cNvGrpSpPr/>
            <p:nvPr/>
          </p:nvGrpSpPr>
          <p:grpSpPr>
            <a:xfrm>
              <a:off x="3904" y="1050"/>
              <a:ext cx="309" cy="316"/>
              <a:chOff x="3606" y="787"/>
              <a:chExt cx="363" cy="375"/>
            </a:xfrm>
          </p:grpSpPr>
          <p:sp>
            <p:nvSpPr>
              <p:cNvPr id="360767" name="直接连接符 360766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8" name="直接连接符 360767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69" name="直接连接符 360768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0" name="直接连接符 360769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1" name="直接连接符 360770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2" name="直接连接符 360771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3" name="直接连接符 360772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4" name="直接连接符 360773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5" name="直接连接符 360774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6" name="直接连接符 360775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7" name="直接连接符 360776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8" name="直接连接符 360777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79" name="直接连接符 360778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0" name="直接连接符 360779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1" name="椭圆 360780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782" name="椭圆 360781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783" name="椭圆 360782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0784" name="组合 360783"/>
            <p:cNvGrpSpPr/>
            <p:nvPr/>
          </p:nvGrpSpPr>
          <p:grpSpPr>
            <a:xfrm>
              <a:off x="5347" y="1050"/>
              <a:ext cx="309" cy="316"/>
              <a:chOff x="3606" y="787"/>
              <a:chExt cx="363" cy="375"/>
            </a:xfrm>
          </p:grpSpPr>
          <p:sp>
            <p:nvSpPr>
              <p:cNvPr id="360785" name="直接连接符 360784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6" name="直接连接符 360785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7" name="直接连接符 360786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8" name="直接连接符 360787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89" name="直接连接符 360788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0" name="直接连接符 360789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1" name="直接连接符 360790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2" name="直接连接符 360791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3" name="直接连接符 360792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4" name="直接连接符 360793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5" name="直接连接符 360794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6" name="直接连接符 360795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7" name="直接连接符 360796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8" name="直接连接符 360797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799" name="椭圆 360798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00" name="椭圆 360799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01" name="椭圆 360800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0802" name="组合 360801"/>
            <p:cNvGrpSpPr/>
            <p:nvPr/>
          </p:nvGrpSpPr>
          <p:grpSpPr>
            <a:xfrm>
              <a:off x="2521" y="3556"/>
              <a:ext cx="309" cy="313"/>
              <a:chOff x="3061" y="711"/>
              <a:chExt cx="363" cy="371"/>
            </a:xfrm>
          </p:grpSpPr>
          <p:sp>
            <p:nvSpPr>
              <p:cNvPr id="360803" name="椭圆 360802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04" name="直接连接符 360803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05" name="直接连接符 360804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06" name="直接连接符 360805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07" name="直接连接符 360806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08" name="直接连接符 360807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09" name="直接连接符 360808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0" name="直接连接符 360809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1" name="直接连接符 360810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2" name="直接连接符 360811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3" name="直接连接符 360812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4" name="直接连接符 360813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5" name="直接连接符 360814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6" name="直接连接符 360815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60817" name="组合 360816"/>
            <p:cNvGrpSpPr/>
            <p:nvPr/>
          </p:nvGrpSpPr>
          <p:grpSpPr>
            <a:xfrm>
              <a:off x="3745" y="3556"/>
              <a:ext cx="309" cy="316"/>
              <a:chOff x="3606" y="787"/>
              <a:chExt cx="363" cy="375"/>
            </a:xfrm>
          </p:grpSpPr>
          <p:sp>
            <p:nvSpPr>
              <p:cNvPr id="360818" name="直接连接符 360817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19" name="直接连接符 360818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0" name="直接连接符 360819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1" name="直接连接符 360820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2" name="直接连接符 360821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3" name="直接连接符 360822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4" name="直接连接符 360823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5" name="直接连接符 360824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6" name="直接连接符 360825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7" name="直接连接符 360826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8" name="直接连接符 360827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29" name="直接连接符 360828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0" name="直接连接符 360829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1" name="直接连接符 360830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2" name="椭圆 360831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33" name="椭圆 360832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34" name="椭圆 360833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FF0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0835" name="组合 360834"/>
            <p:cNvGrpSpPr/>
            <p:nvPr/>
          </p:nvGrpSpPr>
          <p:grpSpPr>
            <a:xfrm>
              <a:off x="5349" y="3556"/>
              <a:ext cx="309" cy="316"/>
              <a:chOff x="3606" y="787"/>
              <a:chExt cx="363" cy="375"/>
            </a:xfrm>
          </p:grpSpPr>
          <p:sp>
            <p:nvSpPr>
              <p:cNvPr id="360836" name="直接连接符 360835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7" name="直接连接符 360836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8" name="直接连接符 360837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39" name="直接连接符 360838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0" name="直接连接符 360839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1" name="直接连接符 360840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2" name="直接连接符 360841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3" name="直接连接符 360842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4" name="直接连接符 360843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5" name="直接连接符 360844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6" name="直接连接符 360845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7" name="直接连接符 360846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8" name="直接连接符 360847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49" name="直接连接符 360848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0850" name="椭圆 360849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51" name="椭圆 360850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0852" name="椭圆 360851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aphicFrame>
          <p:nvGraphicFramePr>
            <p:cNvPr id="360853" name="对象 360852"/>
            <p:cNvGraphicFramePr/>
            <p:nvPr/>
          </p:nvGraphicFramePr>
          <p:xfrm>
            <a:off x="3320" y="3647"/>
            <a:ext cx="199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6" r:id="rId7" imgW="368300" imgH="419100" progId="Equation.3">
                    <p:embed/>
                  </p:oleObj>
                </mc:Choice>
                <mc:Fallback>
                  <p:oleObj r:id="rId7" imgW="368300" imgH="419100" progId="Equation.3">
                    <p:embed/>
                    <p:pic>
                      <p:nvPicPr>
                        <p:cNvPr id="360853" name="对象 360852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320" y="3647"/>
                          <a:ext cx="199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0854" name="任意多边形 360853"/>
            <p:cNvSpPr/>
            <p:nvPr/>
          </p:nvSpPr>
          <p:spPr>
            <a:xfrm rot="2080472" flipH="1" flipV="1">
              <a:off x="3491" y="3601"/>
              <a:ext cx="164" cy="221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360855" name="对象 360854"/>
            <p:cNvGraphicFramePr/>
            <p:nvPr/>
          </p:nvGraphicFramePr>
          <p:xfrm>
            <a:off x="4269" y="3647"/>
            <a:ext cx="205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7" r:id="rId9" imgW="381000" imgH="419100" progId="Equation.3">
                    <p:embed/>
                  </p:oleObj>
                </mc:Choice>
                <mc:Fallback>
                  <p:oleObj r:id="rId9" imgW="381000" imgH="419100" progId="Equation.3">
                    <p:embed/>
                    <p:pic>
                      <p:nvPicPr>
                        <p:cNvPr id="360855" name="对象 360854"/>
                        <p:cNvPicPr/>
                        <p:nvPr/>
                      </p:nvPicPr>
                      <p:blipFill>
                        <a:blip r:embed="rId10">
                          <a:clrChange>
                            <a:clrFrom>
                              <a:srgbClr val="000000"/>
                            </a:clrFrom>
                            <a:clrTo>
                              <a:srgbClr val="0000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269" y="3647"/>
                          <a:ext cx="205" cy="227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60856" name="文本框 360855"/>
            <p:cNvSpPr txBox="1"/>
            <p:nvPr/>
          </p:nvSpPr>
          <p:spPr>
            <a:xfrm>
              <a:off x="5528" y="3452"/>
              <a:ext cx="2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360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0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0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0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60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60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450" grpId="0"/>
      <p:bldP spid="360454" grpId="0"/>
      <p:bldP spid="36045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535" name="矩形 361534"/>
          <p:cNvSpPr/>
          <p:nvPr/>
        </p:nvSpPr>
        <p:spPr>
          <a:xfrm>
            <a:off x="1524000" y="717550"/>
            <a:ext cx="4356100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由基本静定系的平衡方程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可求得其余反力</a:t>
            </a:r>
          </a:p>
        </p:txBody>
      </p:sp>
      <p:sp>
        <p:nvSpPr>
          <p:cNvPr id="361537" name="矩形 361536"/>
          <p:cNvSpPr/>
          <p:nvPr/>
        </p:nvSpPr>
        <p:spPr>
          <a:xfrm>
            <a:off x="1524000" y="4343400"/>
            <a:ext cx="4572000" cy="9233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在基本静定系上绘出剪力图</a:t>
            </a:r>
          </a:p>
          <a:p>
            <a:endParaRPr lang="zh-CN" altLang="en-US" dirty="0"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  <a:p>
            <a:r>
              <a:rPr lang="zh-CN" altLang="en-US" dirty="0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和弯矩图</a:t>
            </a:r>
            <a:r>
              <a: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</a:t>
            </a:r>
          </a:p>
        </p:txBody>
      </p:sp>
      <p:grpSp>
        <p:nvGrpSpPr>
          <p:cNvPr id="361668" name="组合 361667"/>
          <p:cNvGrpSpPr/>
          <p:nvPr/>
        </p:nvGrpSpPr>
        <p:grpSpPr>
          <a:xfrm>
            <a:off x="5697539" y="692151"/>
            <a:ext cx="5075237" cy="1978025"/>
            <a:chOff x="2629" y="436"/>
            <a:chExt cx="3197" cy="1246"/>
          </a:xfrm>
        </p:grpSpPr>
        <p:sp>
          <p:nvSpPr>
            <p:cNvPr id="361579" name="直接连接符 361578"/>
            <p:cNvSpPr/>
            <p:nvPr/>
          </p:nvSpPr>
          <p:spPr>
            <a:xfrm>
              <a:off x="2904" y="1007"/>
              <a:ext cx="2618" cy="0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580" name="直接连接符 361579"/>
            <p:cNvSpPr/>
            <p:nvPr/>
          </p:nvSpPr>
          <p:spPr>
            <a:xfrm>
              <a:off x="2904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1" name="直接连接符 361580"/>
            <p:cNvSpPr/>
            <p:nvPr/>
          </p:nvSpPr>
          <p:spPr>
            <a:xfrm>
              <a:off x="3131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2" name="直接连接符 361581"/>
            <p:cNvSpPr/>
            <p:nvPr/>
          </p:nvSpPr>
          <p:spPr>
            <a:xfrm>
              <a:off x="3359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3" name="直接连接符 361582"/>
            <p:cNvSpPr/>
            <p:nvPr/>
          </p:nvSpPr>
          <p:spPr>
            <a:xfrm>
              <a:off x="3587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4" name="直接连接符 361583"/>
            <p:cNvSpPr/>
            <p:nvPr/>
          </p:nvSpPr>
          <p:spPr>
            <a:xfrm>
              <a:off x="3814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5" name="直接连接符 361584"/>
            <p:cNvSpPr/>
            <p:nvPr/>
          </p:nvSpPr>
          <p:spPr>
            <a:xfrm>
              <a:off x="4080" y="709"/>
              <a:ext cx="0" cy="29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6" name="直接连接符 361585"/>
            <p:cNvSpPr/>
            <p:nvPr/>
          </p:nvSpPr>
          <p:spPr>
            <a:xfrm>
              <a:off x="2904" y="709"/>
              <a:ext cx="11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587" name="直接连接符 361586"/>
            <p:cNvSpPr/>
            <p:nvPr/>
          </p:nvSpPr>
          <p:spPr>
            <a:xfrm flipH="1">
              <a:off x="4915" y="618"/>
              <a:ext cx="6" cy="389"/>
            </a:xfrm>
            <a:prstGeom prst="line">
              <a:avLst/>
            </a:prstGeom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361588" name="直接连接符 361587"/>
            <p:cNvSpPr/>
            <p:nvPr/>
          </p:nvSpPr>
          <p:spPr>
            <a:xfrm flipH="1">
              <a:off x="2925" y="1364"/>
              <a:ext cx="0" cy="272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589" name="直接连接符 361588"/>
            <p:cNvSpPr/>
            <p:nvPr/>
          </p:nvSpPr>
          <p:spPr>
            <a:xfrm flipH="1">
              <a:off x="4059" y="1364"/>
              <a:ext cx="0" cy="31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590" name="直接连接符 361589"/>
            <p:cNvSpPr/>
            <p:nvPr/>
          </p:nvSpPr>
          <p:spPr>
            <a:xfrm>
              <a:off x="4915" y="1304"/>
              <a:ext cx="6" cy="378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591" name="直接连接符 361590"/>
            <p:cNvSpPr/>
            <p:nvPr/>
          </p:nvSpPr>
          <p:spPr>
            <a:xfrm>
              <a:off x="2904" y="1546"/>
              <a:ext cx="117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1592" name="直接连接符 361591"/>
            <p:cNvSpPr/>
            <p:nvPr/>
          </p:nvSpPr>
          <p:spPr>
            <a:xfrm>
              <a:off x="4080" y="1546"/>
              <a:ext cx="835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1593" name="直接连接符 361592"/>
            <p:cNvSpPr/>
            <p:nvPr/>
          </p:nvSpPr>
          <p:spPr>
            <a:xfrm>
              <a:off x="4915" y="1546"/>
              <a:ext cx="596" cy="0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triangle" w="sm" len="lg"/>
              <a:tailEnd type="triangle" w="sm" len="lg"/>
            </a:ln>
          </p:spPr>
        </p:sp>
        <p:sp>
          <p:nvSpPr>
            <p:cNvPr id="361594" name="文本框 361593"/>
            <p:cNvSpPr txBox="1"/>
            <p:nvPr/>
          </p:nvSpPr>
          <p:spPr>
            <a:xfrm>
              <a:off x="3340" y="1320"/>
              <a:ext cx="493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</a:rPr>
                <a:t>4m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595" name="文本框 361594"/>
            <p:cNvSpPr txBox="1"/>
            <p:nvPr/>
          </p:nvSpPr>
          <p:spPr>
            <a:xfrm>
              <a:off x="4332" y="1320"/>
              <a:ext cx="4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</a:rPr>
                <a:t>3m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596" name="文本框 361595"/>
            <p:cNvSpPr txBox="1"/>
            <p:nvPr/>
          </p:nvSpPr>
          <p:spPr>
            <a:xfrm>
              <a:off x="5048" y="1320"/>
              <a:ext cx="417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>
                  <a:latin typeface="Times New Roman" panose="02020603050405020304" pitchFamily="18" charset="0"/>
                </a:rPr>
                <a:t>2m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597" name="文本框 361596"/>
            <p:cNvSpPr txBox="1"/>
            <p:nvPr/>
          </p:nvSpPr>
          <p:spPr>
            <a:xfrm>
              <a:off x="2629" y="879"/>
              <a:ext cx="34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A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598" name="文本框 361597"/>
            <p:cNvSpPr txBox="1"/>
            <p:nvPr/>
          </p:nvSpPr>
          <p:spPr>
            <a:xfrm>
              <a:off x="3739" y="1007"/>
              <a:ext cx="341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B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599" name="文本框 361598"/>
            <p:cNvSpPr txBox="1"/>
            <p:nvPr/>
          </p:nvSpPr>
          <p:spPr>
            <a:xfrm>
              <a:off x="4801" y="1049"/>
              <a:ext cx="342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D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600" name="文本框 361599"/>
            <p:cNvSpPr txBox="1"/>
            <p:nvPr/>
          </p:nvSpPr>
          <p:spPr>
            <a:xfrm>
              <a:off x="5560" y="907"/>
              <a:ext cx="26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 sz="2000" i="1">
                  <a:latin typeface="Times New Roman" panose="02020603050405020304" pitchFamily="18" charset="0"/>
                </a:rPr>
                <a:t>C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601" name="文本框 361600"/>
            <p:cNvSpPr txBox="1"/>
            <p:nvPr/>
          </p:nvSpPr>
          <p:spPr>
            <a:xfrm>
              <a:off x="4921" y="659"/>
              <a:ext cx="607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</a:rPr>
                <a:t>30kN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sp>
          <p:nvSpPr>
            <p:cNvPr id="361602" name="直接连接符 361601"/>
            <p:cNvSpPr/>
            <p:nvPr/>
          </p:nvSpPr>
          <p:spPr>
            <a:xfrm>
              <a:off x="5511" y="1319"/>
              <a:ext cx="0" cy="363"/>
            </a:xfrm>
            <a:prstGeom prst="line">
              <a:avLst/>
            </a:prstGeom>
            <a:ln w="19050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</p:sp>
        <p:sp>
          <p:nvSpPr>
            <p:cNvPr id="361603" name="文本框 361602"/>
            <p:cNvSpPr txBox="1"/>
            <p:nvPr/>
          </p:nvSpPr>
          <p:spPr>
            <a:xfrm>
              <a:off x="3142" y="436"/>
              <a:ext cx="862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</a:rPr>
                <a:t>20kN/m</a:t>
              </a:r>
              <a:endParaRPr lang="en-US" altLang="zh-CN"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endParaRPr>
            </a:p>
          </p:txBody>
        </p:sp>
        <p:grpSp>
          <p:nvGrpSpPr>
            <p:cNvPr id="361604" name="组合 361603"/>
            <p:cNvGrpSpPr/>
            <p:nvPr/>
          </p:nvGrpSpPr>
          <p:grpSpPr>
            <a:xfrm>
              <a:off x="2742" y="986"/>
              <a:ext cx="309" cy="313"/>
              <a:chOff x="3061" y="711"/>
              <a:chExt cx="363" cy="371"/>
            </a:xfrm>
          </p:grpSpPr>
          <p:sp>
            <p:nvSpPr>
              <p:cNvPr id="361605" name="椭圆 361604"/>
              <p:cNvSpPr/>
              <p:nvPr/>
            </p:nvSpPr>
            <p:spPr>
              <a:xfrm>
                <a:off x="3193" y="711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606" name="直接连接符 361605"/>
              <p:cNvSpPr/>
              <p:nvPr/>
            </p:nvSpPr>
            <p:spPr>
              <a:xfrm>
                <a:off x="3276" y="802"/>
                <a:ext cx="102" cy="1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07" name="直接连接符 361606"/>
              <p:cNvSpPr/>
              <p:nvPr/>
            </p:nvSpPr>
            <p:spPr>
              <a:xfrm flipH="1">
                <a:off x="3106" y="808"/>
                <a:ext cx="106" cy="184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08" name="直接连接符 361607"/>
              <p:cNvSpPr/>
              <p:nvPr/>
            </p:nvSpPr>
            <p:spPr>
              <a:xfrm>
                <a:off x="3061" y="99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09" name="直接连接符 361608"/>
              <p:cNvSpPr/>
              <p:nvPr/>
            </p:nvSpPr>
            <p:spPr>
              <a:xfrm flipH="1">
                <a:off x="3106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0" name="直接连接符 361609"/>
              <p:cNvSpPr/>
              <p:nvPr/>
            </p:nvSpPr>
            <p:spPr>
              <a:xfrm flipH="1">
                <a:off x="3152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1" name="直接连接符 361610"/>
              <p:cNvSpPr/>
              <p:nvPr/>
            </p:nvSpPr>
            <p:spPr>
              <a:xfrm flipH="1">
                <a:off x="3197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2" name="直接连接符 361611"/>
              <p:cNvSpPr/>
              <p:nvPr/>
            </p:nvSpPr>
            <p:spPr>
              <a:xfrm flipH="1">
                <a:off x="3242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3" name="直接连接符 361612"/>
              <p:cNvSpPr/>
              <p:nvPr/>
            </p:nvSpPr>
            <p:spPr>
              <a:xfrm flipH="1">
                <a:off x="3288" y="99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4" name="直接连接符 361613"/>
              <p:cNvSpPr/>
              <p:nvPr/>
            </p:nvSpPr>
            <p:spPr>
              <a:xfrm flipH="1">
                <a:off x="3333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5" name="直接连接符 361614"/>
              <p:cNvSpPr/>
              <p:nvPr/>
            </p:nvSpPr>
            <p:spPr>
              <a:xfrm flipH="1">
                <a:off x="3378" y="103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6" name="直接连接符 361615"/>
              <p:cNvSpPr/>
              <p:nvPr/>
            </p:nvSpPr>
            <p:spPr>
              <a:xfrm flipH="1">
                <a:off x="3061" y="99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7" name="直接连接符 361616"/>
              <p:cNvSpPr/>
              <p:nvPr/>
            </p:nvSpPr>
            <p:spPr>
              <a:xfrm flipH="1">
                <a:off x="3061" y="99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18" name="直接连接符 361617"/>
              <p:cNvSpPr/>
              <p:nvPr/>
            </p:nvSpPr>
            <p:spPr>
              <a:xfrm>
                <a:off x="3061" y="99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361619" name="组合 361618"/>
            <p:cNvGrpSpPr/>
            <p:nvPr/>
          </p:nvGrpSpPr>
          <p:grpSpPr>
            <a:xfrm>
              <a:off x="3922" y="1004"/>
              <a:ext cx="309" cy="316"/>
              <a:chOff x="3606" y="787"/>
              <a:chExt cx="363" cy="375"/>
            </a:xfrm>
          </p:grpSpPr>
          <p:sp>
            <p:nvSpPr>
              <p:cNvPr id="361620" name="直接连接符 361619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1" name="直接连接符 361620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2" name="直接连接符 361621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3" name="直接连接符 361622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4" name="直接连接符 361623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5" name="直接连接符 361624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6" name="直接连接符 361625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7" name="直接连接符 361626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8" name="直接连接符 361627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29" name="直接连接符 361628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0" name="直接连接符 361629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1" name="直接连接符 361630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2" name="直接连接符 361631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3" name="直接连接符 361632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4" name="椭圆 361633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635" name="椭圆 361634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636" name="椭圆 361635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1637" name="组合 361636"/>
            <p:cNvGrpSpPr/>
            <p:nvPr/>
          </p:nvGrpSpPr>
          <p:grpSpPr>
            <a:xfrm>
              <a:off x="5365" y="1004"/>
              <a:ext cx="309" cy="316"/>
              <a:chOff x="3606" y="787"/>
              <a:chExt cx="363" cy="375"/>
            </a:xfrm>
          </p:grpSpPr>
          <p:sp>
            <p:nvSpPr>
              <p:cNvPr id="361638" name="直接连接符 361637"/>
              <p:cNvSpPr/>
              <p:nvPr/>
            </p:nvSpPr>
            <p:spPr>
              <a:xfrm flipH="1">
                <a:off x="3694" y="874"/>
                <a:ext cx="50" cy="10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39" name="直接连接符 361638"/>
              <p:cNvSpPr/>
              <p:nvPr/>
            </p:nvSpPr>
            <p:spPr>
              <a:xfrm>
                <a:off x="3824" y="874"/>
                <a:ext cx="50" cy="99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0" name="直接连接符 361639"/>
              <p:cNvSpPr/>
              <p:nvPr/>
            </p:nvSpPr>
            <p:spPr>
              <a:xfrm flipV="1">
                <a:off x="3640" y="976"/>
                <a:ext cx="286" cy="1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1" name="直接连接符 361640"/>
              <p:cNvSpPr/>
              <p:nvPr/>
            </p:nvSpPr>
            <p:spPr>
              <a:xfrm>
                <a:off x="3606" y="1072"/>
                <a:ext cx="363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2" name="直接连接符 361641"/>
              <p:cNvSpPr/>
              <p:nvPr/>
            </p:nvSpPr>
            <p:spPr>
              <a:xfrm flipH="1">
                <a:off x="3651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3" name="直接连接符 361642"/>
              <p:cNvSpPr/>
              <p:nvPr/>
            </p:nvSpPr>
            <p:spPr>
              <a:xfrm flipH="1">
                <a:off x="3697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4" name="直接连接符 361643"/>
              <p:cNvSpPr/>
              <p:nvPr/>
            </p:nvSpPr>
            <p:spPr>
              <a:xfrm flipH="1">
                <a:off x="3742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5" name="直接连接符 361644"/>
              <p:cNvSpPr/>
              <p:nvPr/>
            </p:nvSpPr>
            <p:spPr>
              <a:xfrm flipH="1">
                <a:off x="3787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6" name="直接连接符 361645"/>
              <p:cNvSpPr/>
              <p:nvPr/>
            </p:nvSpPr>
            <p:spPr>
              <a:xfrm flipH="1">
                <a:off x="3833" y="1072"/>
                <a:ext cx="90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7" name="直接连接符 361646"/>
              <p:cNvSpPr/>
              <p:nvPr/>
            </p:nvSpPr>
            <p:spPr>
              <a:xfrm flipH="1">
                <a:off x="3878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8" name="直接连接符 361647"/>
              <p:cNvSpPr/>
              <p:nvPr/>
            </p:nvSpPr>
            <p:spPr>
              <a:xfrm flipH="1">
                <a:off x="3923" y="1117"/>
                <a:ext cx="46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49" name="直接连接符 361648"/>
              <p:cNvSpPr/>
              <p:nvPr/>
            </p:nvSpPr>
            <p:spPr>
              <a:xfrm flipH="1">
                <a:off x="3606" y="1072"/>
                <a:ext cx="91" cy="9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50" name="直接连接符 361649"/>
              <p:cNvSpPr/>
              <p:nvPr/>
            </p:nvSpPr>
            <p:spPr>
              <a:xfrm flipH="1">
                <a:off x="3606" y="1072"/>
                <a:ext cx="45" cy="45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51" name="直接连接符 361650"/>
              <p:cNvSpPr/>
              <p:nvPr/>
            </p:nvSpPr>
            <p:spPr>
              <a:xfrm>
                <a:off x="3606" y="1072"/>
                <a:ext cx="0" cy="0"/>
              </a:xfrm>
              <a:prstGeom prst="line">
                <a:avLst/>
              </a:prstGeom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361652" name="椭圆 361651"/>
              <p:cNvSpPr/>
              <p:nvPr/>
            </p:nvSpPr>
            <p:spPr>
              <a:xfrm>
                <a:off x="3832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653" name="椭圆 361652"/>
              <p:cNvSpPr/>
              <p:nvPr/>
            </p:nvSpPr>
            <p:spPr>
              <a:xfrm>
                <a:off x="3651" y="980"/>
                <a:ext cx="91" cy="91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1654" name="椭圆 361653"/>
              <p:cNvSpPr/>
              <p:nvPr/>
            </p:nvSpPr>
            <p:spPr>
              <a:xfrm>
                <a:off x="3730" y="787"/>
                <a:ext cx="103" cy="103"/>
              </a:xfrm>
              <a:prstGeom prst="ellipse">
                <a:avLst/>
              </a:prstGeom>
              <a:solidFill>
                <a:srgbClr val="008000"/>
              </a:solidFill>
              <a:ln w="2857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361523" name="直接连接符 361522"/>
          <p:cNvSpPr/>
          <p:nvPr/>
        </p:nvSpPr>
        <p:spPr>
          <a:xfrm flipH="1">
            <a:off x="8401050" y="5183189"/>
            <a:ext cx="7938" cy="6937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663" name="直接连接符 361662"/>
          <p:cNvSpPr/>
          <p:nvPr/>
        </p:nvSpPr>
        <p:spPr>
          <a:xfrm>
            <a:off x="9336088" y="5876925"/>
            <a:ext cx="0" cy="4318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61" name="直接连接符 361660"/>
          <p:cNvSpPr/>
          <p:nvPr/>
        </p:nvSpPr>
        <p:spPr>
          <a:xfrm flipH="1">
            <a:off x="6959600" y="5876925"/>
            <a:ext cx="0" cy="6477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503" name="直接连接符 361502"/>
          <p:cNvSpPr/>
          <p:nvPr/>
        </p:nvSpPr>
        <p:spPr>
          <a:xfrm flipH="1">
            <a:off x="9840913" y="3644901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00" name="直接连接符 361499"/>
          <p:cNvSpPr/>
          <p:nvPr/>
        </p:nvSpPr>
        <p:spPr>
          <a:xfrm>
            <a:off x="8688388" y="3276601"/>
            <a:ext cx="0" cy="36671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0" name="直接连接符 361479"/>
          <p:cNvSpPr/>
          <p:nvPr/>
        </p:nvSpPr>
        <p:spPr>
          <a:xfrm>
            <a:off x="6305550" y="3643313"/>
            <a:ext cx="3849688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1" name="直接连接符 361480"/>
          <p:cNvSpPr/>
          <p:nvPr/>
        </p:nvSpPr>
        <p:spPr>
          <a:xfrm>
            <a:off x="6305550" y="2971801"/>
            <a:ext cx="0" cy="671513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2" name="直接连接符 361481"/>
          <p:cNvSpPr/>
          <p:nvPr/>
        </p:nvSpPr>
        <p:spPr>
          <a:xfrm>
            <a:off x="8048625" y="3276600"/>
            <a:ext cx="0" cy="10985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3" name="直接连接符 361482"/>
          <p:cNvSpPr/>
          <p:nvPr/>
        </p:nvSpPr>
        <p:spPr>
          <a:xfrm flipH="1">
            <a:off x="9264650" y="3284539"/>
            <a:ext cx="0" cy="649287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4" name="直接连接符 361483"/>
          <p:cNvSpPr/>
          <p:nvPr/>
        </p:nvSpPr>
        <p:spPr>
          <a:xfrm>
            <a:off x="6305551" y="2971800"/>
            <a:ext cx="1743075" cy="14033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5" name="直接连接符 361484"/>
          <p:cNvSpPr/>
          <p:nvPr/>
        </p:nvSpPr>
        <p:spPr>
          <a:xfrm>
            <a:off x="8048626" y="3276600"/>
            <a:ext cx="1235075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6" name="直接连接符 361485"/>
          <p:cNvSpPr/>
          <p:nvPr/>
        </p:nvSpPr>
        <p:spPr>
          <a:xfrm>
            <a:off x="9283700" y="3933825"/>
            <a:ext cx="871538" cy="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7" name="直接连接符 361486"/>
          <p:cNvSpPr/>
          <p:nvPr/>
        </p:nvSpPr>
        <p:spPr>
          <a:xfrm>
            <a:off x="10128250" y="3644901"/>
            <a:ext cx="0" cy="288925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89" name="椭圆 361488"/>
          <p:cNvSpPr/>
          <p:nvPr/>
        </p:nvSpPr>
        <p:spPr>
          <a:xfrm>
            <a:off x="8556626" y="3284539"/>
            <a:ext cx="290513" cy="306387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61491" name="椭圆 361490"/>
          <p:cNvSpPr/>
          <p:nvPr/>
        </p:nvSpPr>
        <p:spPr>
          <a:xfrm>
            <a:off x="9574213" y="3643313"/>
            <a:ext cx="290512" cy="290512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61492" name="直接连接符 361491"/>
          <p:cNvSpPr/>
          <p:nvPr/>
        </p:nvSpPr>
        <p:spPr>
          <a:xfrm>
            <a:off x="6523038" y="3154363"/>
            <a:ext cx="0" cy="1841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3" name="直接连接符 361492"/>
          <p:cNvSpPr/>
          <p:nvPr/>
        </p:nvSpPr>
        <p:spPr>
          <a:xfrm>
            <a:off x="6743700" y="3357563"/>
            <a:ext cx="0" cy="2857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4" name="直接连接符 361493"/>
          <p:cNvSpPr/>
          <p:nvPr/>
        </p:nvSpPr>
        <p:spPr>
          <a:xfrm>
            <a:off x="6523038" y="3521075"/>
            <a:ext cx="0" cy="122238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5" name="直接连接符 361494"/>
          <p:cNvSpPr/>
          <p:nvPr/>
        </p:nvSpPr>
        <p:spPr>
          <a:xfrm>
            <a:off x="7391400" y="3643314"/>
            <a:ext cx="0" cy="21748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6" name="直接连接符 361495"/>
          <p:cNvSpPr/>
          <p:nvPr/>
        </p:nvSpPr>
        <p:spPr>
          <a:xfrm>
            <a:off x="7831138" y="3643314"/>
            <a:ext cx="0" cy="122237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7" name="直接连接符 361496"/>
          <p:cNvSpPr/>
          <p:nvPr/>
        </p:nvSpPr>
        <p:spPr>
          <a:xfrm>
            <a:off x="7831138" y="3948114"/>
            <a:ext cx="0" cy="24447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8" name="直接连接符 361497"/>
          <p:cNvSpPr/>
          <p:nvPr/>
        </p:nvSpPr>
        <p:spPr>
          <a:xfrm>
            <a:off x="8266113" y="3276601"/>
            <a:ext cx="0" cy="36671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499" name="直接连接符 361498"/>
          <p:cNvSpPr/>
          <p:nvPr/>
        </p:nvSpPr>
        <p:spPr>
          <a:xfrm>
            <a:off x="8485188" y="3276601"/>
            <a:ext cx="0" cy="36671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01" name="直接连接符 361500"/>
          <p:cNvSpPr/>
          <p:nvPr/>
        </p:nvSpPr>
        <p:spPr>
          <a:xfrm>
            <a:off x="9120188" y="3278188"/>
            <a:ext cx="0" cy="36671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02" name="直接连接符 361501"/>
          <p:cNvSpPr/>
          <p:nvPr/>
        </p:nvSpPr>
        <p:spPr>
          <a:xfrm flipH="1">
            <a:off x="9409113" y="3644901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04" name="文本框 361503"/>
          <p:cNvSpPr txBox="1"/>
          <p:nvPr/>
        </p:nvSpPr>
        <p:spPr>
          <a:xfrm>
            <a:off x="5797550" y="2636839"/>
            <a:ext cx="116205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32.05</a:t>
            </a:r>
            <a:endParaRPr lang="en-US" altLang="zh-CN" sz="2000">
              <a:solidFill>
                <a:schemeClr val="bg1"/>
              </a:solidFill>
              <a:latin typeface="Times New Roman" panose="02020603050405020304" pitchFamily="18" charset="0"/>
            </a:endParaRPr>
          </a:p>
        </p:txBody>
      </p:sp>
      <p:sp>
        <p:nvSpPr>
          <p:cNvPr id="361505" name="文本框 361504"/>
          <p:cNvSpPr txBox="1"/>
          <p:nvPr/>
        </p:nvSpPr>
        <p:spPr>
          <a:xfrm>
            <a:off x="7977189" y="4111626"/>
            <a:ext cx="9985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47.95</a:t>
            </a:r>
          </a:p>
        </p:txBody>
      </p:sp>
      <p:sp>
        <p:nvSpPr>
          <p:cNvPr id="361506" name="文本框 361505"/>
          <p:cNvSpPr txBox="1"/>
          <p:nvPr/>
        </p:nvSpPr>
        <p:spPr>
          <a:xfrm>
            <a:off x="8339139" y="2909889"/>
            <a:ext cx="8016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18.40</a:t>
            </a:r>
          </a:p>
        </p:txBody>
      </p:sp>
      <p:sp>
        <p:nvSpPr>
          <p:cNvPr id="361507" name="文本框 361506"/>
          <p:cNvSpPr txBox="1"/>
          <p:nvPr/>
        </p:nvSpPr>
        <p:spPr>
          <a:xfrm>
            <a:off x="9336089" y="3860801"/>
            <a:ext cx="91598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11.64</a:t>
            </a:r>
          </a:p>
        </p:txBody>
      </p:sp>
      <p:sp>
        <p:nvSpPr>
          <p:cNvPr id="361510" name="直接连接符 361509"/>
          <p:cNvSpPr/>
          <p:nvPr/>
        </p:nvSpPr>
        <p:spPr>
          <a:xfrm>
            <a:off x="6324600" y="5880100"/>
            <a:ext cx="3810000" cy="0"/>
          </a:xfrm>
          <a:prstGeom prst="line">
            <a:avLst/>
          </a:prstGeom>
          <a:ln w="3810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13" name="直接连接符 361512"/>
          <p:cNvSpPr/>
          <p:nvPr/>
        </p:nvSpPr>
        <p:spPr>
          <a:xfrm>
            <a:off x="8121650" y="4833938"/>
            <a:ext cx="1150938" cy="1535112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14" name="直接连接符 361513"/>
          <p:cNvSpPr/>
          <p:nvPr/>
        </p:nvSpPr>
        <p:spPr>
          <a:xfrm flipV="1">
            <a:off x="9272588" y="5880100"/>
            <a:ext cx="862012" cy="488950"/>
          </a:xfrm>
          <a:prstGeom prst="line">
            <a:avLst/>
          </a:prstGeom>
          <a:ln w="2857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15" name="椭圆 361514"/>
          <p:cNvSpPr/>
          <p:nvPr/>
        </p:nvSpPr>
        <p:spPr>
          <a:xfrm>
            <a:off x="6827839" y="5949950"/>
            <a:ext cx="287337" cy="27940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61516" name="椭圆 361515"/>
          <p:cNvSpPr/>
          <p:nvPr/>
        </p:nvSpPr>
        <p:spPr>
          <a:xfrm>
            <a:off x="9199564" y="5949950"/>
            <a:ext cx="287337" cy="27940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61517" name="椭圆 361516"/>
          <p:cNvSpPr/>
          <p:nvPr/>
        </p:nvSpPr>
        <p:spPr>
          <a:xfrm>
            <a:off x="8193089" y="5392739"/>
            <a:ext cx="287337" cy="268287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61518" name="直接连接符 361517"/>
          <p:cNvSpPr/>
          <p:nvPr/>
        </p:nvSpPr>
        <p:spPr>
          <a:xfrm flipH="1">
            <a:off x="6672263" y="5876926"/>
            <a:ext cx="0" cy="5048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19" name="直接连接符 361518"/>
          <p:cNvSpPr/>
          <p:nvPr/>
        </p:nvSpPr>
        <p:spPr>
          <a:xfrm flipH="1">
            <a:off x="6456363" y="5876926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0" name="直接连接符 361519"/>
          <p:cNvSpPr/>
          <p:nvPr/>
        </p:nvSpPr>
        <p:spPr>
          <a:xfrm flipH="1">
            <a:off x="7248525" y="5876926"/>
            <a:ext cx="0" cy="57626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1" name="直接连接符 361520"/>
          <p:cNvSpPr/>
          <p:nvPr/>
        </p:nvSpPr>
        <p:spPr>
          <a:xfrm flipH="1">
            <a:off x="7535863" y="5876925"/>
            <a:ext cx="0" cy="4318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2" name="直接连接符 361521"/>
          <p:cNvSpPr/>
          <p:nvPr/>
        </p:nvSpPr>
        <p:spPr>
          <a:xfrm>
            <a:off x="8121650" y="4833938"/>
            <a:ext cx="0" cy="104616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5" name="直接连接符 361524"/>
          <p:cNvSpPr/>
          <p:nvPr/>
        </p:nvSpPr>
        <p:spPr>
          <a:xfrm>
            <a:off x="8696325" y="5600700"/>
            <a:ext cx="0" cy="2794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6" name="直接连接符 361525"/>
          <p:cNvSpPr/>
          <p:nvPr/>
        </p:nvSpPr>
        <p:spPr>
          <a:xfrm>
            <a:off x="9559925" y="5880100"/>
            <a:ext cx="0" cy="3492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7" name="直接连接符 361526"/>
          <p:cNvSpPr/>
          <p:nvPr/>
        </p:nvSpPr>
        <p:spPr>
          <a:xfrm>
            <a:off x="9775825" y="5880100"/>
            <a:ext cx="0" cy="20955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28" name="文本框 361527"/>
          <p:cNvSpPr txBox="1"/>
          <p:nvPr/>
        </p:nvSpPr>
        <p:spPr>
          <a:xfrm>
            <a:off x="6672264" y="6453189"/>
            <a:ext cx="1584325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25.68</a:t>
            </a:r>
          </a:p>
        </p:txBody>
      </p:sp>
      <p:sp>
        <p:nvSpPr>
          <p:cNvPr id="361529" name="文本框 361528"/>
          <p:cNvSpPr txBox="1"/>
          <p:nvPr/>
        </p:nvSpPr>
        <p:spPr>
          <a:xfrm>
            <a:off x="7751763" y="4508501"/>
            <a:ext cx="1079500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31.80</a:t>
            </a:r>
          </a:p>
        </p:txBody>
      </p:sp>
      <p:sp>
        <p:nvSpPr>
          <p:cNvPr id="361530" name="文本框 361529"/>
          <p:cNvSpPr txBox="1"/>
          <p:nvPr/>
        </p:nvSpPr>
        <p:spPr>
          <a:xfrm>
            <a:off x="8983664" y="6308726"/>
            <a:ext cx="935037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23.28</a:t>
            </a:r>
          </a:p>
        </p:txBody>
      </p:sp>
      <p:sp>
        <p:nvSpPr>
          <p:cNvPr id="361531" name="直接连接符 361530"/>
          <p:cNvSpPr/>
          <p:nvPr/>
        </p:nvSpPr>
        <p:spPr>
          <a:xfrm>
            <a:off x="7086600" y="3657600"/>
            <a:ext cx="0" cy="2057400"/>
          </a:xfrm>
          <a:prstGeom prst="line">
            <a:avLst/>
          </a:prstGeom>
          <a:ln w="19050" cap="flat" cmpd="sng">
            <a:solidFill>
              <a:schemeClr val="tx1"/>
            </a:solidFill>
            <a:prstDash val="lgDash"/>
            <a:headEnd type="none" w="med" len="med"/>
            <a:tailEnd type="none" w="med" len="med"/>
          </a:ln>
        </p:spPr>
      </p:sp>
      <p:sp>
        <p:nvSpPr>
          <p:cNvPr id="361532" name="直接连接符 361531"/>
          <p:cNvSpPr/>
          <p:nvPr/>
        </p:nvSpPr>
        <p:spPr>
          <a:xfrm>
            <a:off x="6324600" y="4572000"/>
            <a:ext cx="0" cy="60960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</p:sp>
      <p:sp>
        <p:nvSpPr>
          <p:cNvPr id="361533" name="直接连接符 361532"/>
          <p:cNvSpPr/>
          <p:nvPr/>
        </p:nvSpPr>
        <p:spPr>
          <a:xfrm>
            <a:off x="6324600" y="4724400"/>
            <a:ext cx="762000" cy="0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triangle" w="sm" len="lg"/>
            <a:tailEnd type="triangle" w="sm" len="lg"/>
          </a:ln>
        </p:spPr>
      </p:sp>
      <p:sp>
        <p:nvSpPr>
          <p:cNvPr id="361534" name="文本框 361533"/>
          <p:cNvSpPr txBox="1"/>
          <p:nvPr/>
        </p:nvSpPr>
        <p:spPr>
          <a:xfrm>
            <a:off x="6248400" y="4327526"/>
            <a:ext cx="1576388" cy="396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>
                <a:latin typeface="Times New Roman" panose="02020603050405020304" pitchFamily="18" charset="0"/>
              </a:rPr>
              <a:t>1.603m</a:t>
            </a:r>
          </a:p>
        </p:txBody>
      </p:sp>
      <p:sp>
        <p:nvSpPr>
          <p:cNvPr id="361490" name="椭圆 361489"/>
          <p:cNvSpPr/>
          <p:nvPr/>
        </p:nvSpPr>
        <p:spPr>
          <a:xfrm>
            <a:off x="7677151" y="3765550"/>
            <a:ext cx="290513" cy="311150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361488" name="椭圆 361487"/>
          <p:cNvSpPr/>
          <p:nvPr/>
        </p:nvSpPr>
        <p:spPr>
          <a:xfrm>
            <a:off x="6378576" y="3267075"/>
            <a:ext cx="290513" cy="306388"/>
          </a:xfrm>
          <a:prstGeom prst="ellipse">
            <a:avLst/>
          </a:prstGeom>
          <a:solidFill>
            <a:srgbClr val="FF3300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361655" name="直接连接符 361654"/>
          <p:cNvSpPr/>
          <p:nvPr/>
        </p:nvSpPr>
        <p:spPr>
          <a:xfrm>
            <a:off x="9551988" y="3644901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56" name="直接连接符 361655"/>
          <p:cNvSpPr/>
          <p:nvPr/>
        </p:nvSpPr>
        <p:spPr>
          <a:xfrm>
            <a:off x="6959600" y="3500438"/>
            <a:ext cx="0" cy="14446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57" name="直接连接符 361656"/>
          <p:cNvSpPr/>
          <p:nvPr/>
        </p:nvSpPr>
        <p:spPr>
          <a:xfrm>
            <a:off x="7608888" y="3644901"/>
            <a:ext cx="0" cy="360363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58" name="直接连接符 361657"/>
          <p:cNvSpPr/>
          <p:nvPr/>
        </p:nvSpPr>
        <p:spPr>
          <a:xfrm>
            <a:off x="8904288" y="3284538"/>
            <a:ext cx="0" cy="360362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59" name="直接连接符 361658"/>
          <p:cNvSpPr/>
          <p:nvPr/>
        </p:nvSpPr>
        <p:spPr>
          <a:xfrm>
            <a:off x="9983788" y="3644901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sp>
        <p:nvSpPr>
          <p:cNvPr id="361660" name="任意多边形 361659"/>
          <p:cNvSpPr/>
          <p:nvPr/>
        </p:nvSpPr>
        <p:spPr>
          <a:xfrm>
            <a:off x="6343651" y="4821239"/>
            <a:ext cx="1768475" cy="1703387"/>
          </a:xfrm>
          <a:custGeom>
            <a:avLst/>
            <a:gdLst/>
            <a:ahLst/>
            <a:cxnLst/>
            <a:rect l="0" t="0" r="0" b="0"/>
            <a:pathLst>
              <a:path w="1114" h="1073">
                <a:moveTo>
                  <a:pt x="0" y="670"/>
                </a:moveTo>
                <a:cubicBezTo>
                  <a:pt x="14" y="703"/>
                  <a:pt x="34" y="819"/>
                  <a:pt x="87" y="882"/>
                </a:cubicBezTo>
                <a:cubicBezTo>
                  <a:pt x="140" y="945"/>
                  <a:pt x="230" y="1027"/>
                  <a:pt x="321" y="1050"/>
                </a:cubicBezTo>
                <a:cubicBezTo>
                  <a:pt x="412" y="1073"/>
                  <a:pt x="542" y="1061"/>
                  <a:pt x="631" y="1018"/>
                </a:cubicBezTo>
                <a:cubicBezTo>
                  <a:pt x="720" y="975"/>
                  <a:pt x="798" y="874"/>
                  <a:pt x="858" y="791"/>
                </a:cubicBezTo>
                <a:cubicBezTo>
                  <a:pt x="918" y="708"/>
                  <a:pt x="959" y="606"/>
                  <a:pt x="994" y="519"/>
                </a:cubicBezTo>
                <a:cubicBezTo>
                  <a:pt x="1029" y="432"/>
                  <a:pt x="1046" y="357"/>
                  <a:pt x="1066" y="271"/>
                </a:cubicBezTo>
                <a:cubicBezTo>
                  <a:pt x="1086" y="185"/>
                  <a:pt x="1104" y="56"/>
                  <a:pt x="1114" y="0"/>
                </a:cubicBezTo>
              </a:path>
            </a:pathLst>
          </a:custGeom>
          <a:noFill/>
          <a:ln w="28575" cap="flat" cmpd="sng">
            <a:solidFill>
              <a:schemeClr val="tx1">
                <a:alpha val="100000"/>
              </a:schemeClr>
            </a:solidFill>
            <a:prstDash val="solid"/>
            <a:headEnd type="none" w="med" len="med"/>
            <a:tailEnd type="none" w="sm" len="lg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61662" name="直接连接符 361661"/>
          <p:cNvSpPr/>
          <p:nvPr/>
        </p:nvSpPr>
        <p:spPr>
          <a:xfrm>
            <a:off x="9120188" y="5876926"/>
            <a:ext cx="0" cy="288925"/>
          </a:xfrm>
          <a:prstGeom prst="line">
            <a:avLst/>
          </a:prstGeom>
          <a:ln w="19050" cap="flat" cmpd="sng">
            <a:solidFill>
              <a:schemeClr val="tx1"/>
            </a:solidFill>
            <a:prstDash val="solid"/>
            <a:headEnd type="none" w="med" len="med"/>
            <a:tailEnd type="none" w="sm" len="lg"/>
          </a:ln>
        </p:spPr>
      </p:sp>
      <p:grpSp>
        <p:nvGrpSpPr>
          <p:cNvPr id="361669" name="组合 361668"/>
          <p:cNvGrpSpPr/>
          <p:nvPr/>
        </p:nvGrpSpPr>
        <p:grpSpPr>
          <a:xfrm>
            <a:off x="2279650" y="2205038"/>
            <a:ext cx="2255838" cy="1871662"/>
            <a:chOff x="476" y="1389"/>
            <a:chExt cx="1421" cy="1179"/>
          </a:xfrm>
        </p:grpSpPr>
        <p:graphicFrame>
          <p:nvGraphicFramePr>
            <p:cNvPr id="361665" name="对象 361664"/>
            <p:cNvGraphicFramePr/>
            <p:nvPr/>
          </p:nvGraphicFramePr>
          <p:xfrm>
            <a:off x="521" y="1389"/>
            <a:ext cx="1376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8" r:id="rId3" imgW="2184400" imgH="419100" progId="Equation.3">
                    <p:embed/>
                  </p:oleObj>
                </mc:Choice>
                <mc:Fallback>
                  <p:oleObj r:id="rId3" imgW="2184400" imgH="419100" progId="Equation.3">
                    <p:embed/>
                    <p:pic>
                      <p:nvPicPr>
                        <p:cNvPr id="361665" name="对象 361664"/>
                        <p:cNvPicPr/>
                        <p:nvPr/>
                      </p:nvPicPr>
                      <p:blipFill>
                        <a:blip r:embed="rId4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521" y="1389"/>
                          <a:ext cx="1376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1666" name="对象 361665"/>
            <p:cNvGraphicFramePr/>
            <p:nvPr/>
          </p:nvGraphicFramePr>
          <p:xfrm>
            <a:off x="476" y="1842"/>
            <a:ext cx="1368" cy="2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79" r:id="rId5" imgW="2171700" imgH="419100" progId="Equation.3">
                    <p:embed/>
                  </p:oleObj>
                </mc:Choice>
                <mc:Fallback>
                  <p:oleObj r:id="rId5" imgW="2171700" imgH="419100" progId="Equation.3">
                    <p:embed/>
                    <p:pic>
                      <p:nvPicPr>
                        <p:cNvPr id="361666" name="对象 361665"/>
                        <p:cNvPicPr/>
                        <p:nvPr/>
                      </p:nvPicPr>
                      <p:blipFill>
                        <a:blip r:embed="rId6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6" y="1842"/>
                          <a:ext cx="1368" cy="264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1667" name="对象 361666"/>
            <p:cNvGraphicFramePr/>
            <p:nvPr/>
          </p:nvGraphicFramePr>
          <p:xfrm>
            <a:off x="476" y="2296"/>
            <a:ext cx="1248" cy="2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0" r:id="rId7" imgW="1980565" imgH="431800" progId="Equation.3">
                    <p:embed/>
                  </p:oleObj>
                </mc:Choice>
                <mc:Fallback>
                  <p:oleObj r:id="rId7" imgW="1980565" imgH="431800" progId="Equation.3">
                    <p:embed/>
                    <p:pic>
                      <p:nvPicPr>
                        <p:cNvPr id="361667" name="对象 361666"/>
                        <p:cNvPicPr/>
                        <p:nvPr/>
                      </p:nvPicPr>
                      <p:blipFill>
                        <a:blip r:embed="rId8">
                          <a:clrChange>
                            <a:clrFrom>
                              <a:srgbClr val="000000"/>
                            </a:clrFrom>
                            <a:clrTo>
                              <a:srgbClr val="006600"/>
                            </a:clrTo>
                          </a:clrChange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476" y="2296"/>
                          <a:ext cx="1248" cy="272"/>
                        </a:xfrm>
                        <a:prstGeom prst="rect">
                          <a:avLst/>
                        </a:prstGeom>
                        <a:noFill/>
                        <a:ln w="38100">
                          <a:noFill/>
                          <a:miter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1672" name="动作按钮: 后退或前一项 361671">
            <a:hlinkClick r:id="rId9" action="ppaction://hlinksldjump"/>
          </p:cNvPr>
          <p:cNvSpPr/>
          <p:nvPr/>
        </p:nvSpPr>
        <p:spPr>
          <a:xfrm>
            <a:off x="10128250" y="6462714"/>
            <a:ext cx="539750" cy="395287"/>
          </a:xfrm>
          <a:prstGeom prst="actionButtonBackPrevious">
            <a:avLst/>
          </a:prstGeom>
          <a:solidFill>
            <a:srgbClr val="0066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pPr algn="ctr"/>
            <a:endParaRPr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1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1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535" grpId="0"/>
      <p:bldP spid="3615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167" name="直接连接符 216166"/>
          <p:cNvSpPr/>
          <p:nvPr/>
        </p:nvSpPr>
        <p:spPr>
          <a:xfrm flipH="1">
            <a:off x="8904288" y="537368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triangle" w="med" len="lg"/>
            <a:tailEnd type="none" w="med" len="med"/>
          </a:ln>
        </p:spPr>
      </p:sp>
      <p:sp>
        <p:nvSpPr>
          <p:cNvPr id="216069" name="文本框 216068"/>
          <p:cNvSpPr txBox="1"/>
          <p:nvPr/>
        </p:nvSpPr>
        <p:spPr>
          <a:xfrm>
            <a:off x="7391400" y="749301"/>
            <a:ext cx="1371600" cy="5191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2000" i="1">
                <a:latin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</a:rPr>
              <a:t>截面</a:t>
            </a:r>
            <a:r>
              <a:rPr lang="zh-CN" altLang="en-US" sz="2800" i="1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16160" name="矩形 216159"/>
          <p:cNvSpPr/>
          <p:nvPr/>
        </p:nvSpPr>
        <p:spPr>
          <a:xfrm>
            <a:off x="1871664" y="1212851"/>
            <a:ext cx="3185487" cy="203132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对于许用拉、压应力相等的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塑性材料制成的杆，这两点的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危险程度是相同的。 可取任</a:t>
            </a:r>
          </a:p>
          <a:p>
            <a:pPr algn="l"/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意点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来研究。</a:t>
            </a:r>
          </a:p>
        </p:txBody>
      </p:sp>
      <p:sp>
        <p:nvSpPr>
          <p:cNvPr id="216161" name="矩形 216160"/>
          <p:cNvSpPr/>
          <p:nvPr/>
        </p:nvSpPr>
        <p:spPr>
          <a:xfrm>
            <a:off x="1919288" y="4402138"/>
            <a:ext cx="2589170" cy="92333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C</a:t>
            </a:r>
            <a:r>
              <a:rPr lang="en-US" altLang="zh-CN" baseline="-2500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1 </a:t>
            </a:r>
            <a:r>
              <a:rPr lang="zh-CN" altLang="en-US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点</a:t>
            </a:r>
            <a:r>
              <a:rPr lang="zh-CN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处于平面应力状态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,</a:t>
            </a:r>
          </a:p>
          <a:p>
            <a:pPr algn="l"/>
            <a:endParaRPr lang="en-US" altLang="zh-CN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  <a:p>
            <a:pPr algn="l"/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该点的单元体如图示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grpSp>
        <p:nvGrpSpPr>
          <p:cNvPr id="216178" name="组合 216177"/>
          <p:cNvGrpSpPr/>
          <p:nvPr/>
        </p:nvGrpSpPr>
        <p:grpSpPr>
          <a:xfrm>
            <a:off x="7448550" y="4489450"/>
            <a:ext cx="1600200" cy="1676400"/>
            <a:chOff x="3840" y="2736"/>
            <a:chExt cx="1008" cy="1056"/>
          </a:xfrm>
        </p:grpSpPr>
        <p:grpSp>
          <p:nvGrpSpPr>
            <p:cNvPr id="216177" name="组合 216176"/>
            <p:cNvGrpSpPr/>
            <p:nvPr/>
          </p:nvGrpSpPr>
          <p:grpSpPr>
            <a:xfrm>
              <a:off x="3840" y="2736"/>
              <a:ext cx="1008" cy="1056"/>
              <a:chOff x="3840" y="2736"/>
              <a:chExt cx="1008" cy="1056"/>
            </a:xfrm>
          </p:grpSpPr>
          <p:sp>
            <p:nvSpPr>
              <p:cNvPr id="216162" name="立方体 216161"/>
              <p:cNvSpPr/>
              <p:nvPr/>
            </p:nvSpPr>
            <p:spPr>
              <a:xfrm flipH="1">
                <a:off x="3840" y="2736"/>
                <a:ext cx="1008" cy="1056"/>
              </a:xfrm>
              <a:prstGeom prst="cube">
                <a:avLst>
                  <a:gd name="adj" fmla="val 29264"/>
                </a:avLst>
              </a:prstGeom>
              <a:solidFill>
                <a:srgbClr val="FF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6175" name="文本框 216174"/>
              <p:cNvSpPr txBox="1"/>
              <p:nvPr/>
            </p:nvSpPr>
            <p:spPr>
              <a:xfrm>
                <a:off x="4272" y="316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1600" baseline="-25000">
                    <a:latin typeface="Times New Roman" panose="02020603050405020304" pitchFamily="18" charset="0"/>
                  </a:rPr>
                  <a:t>1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6164" name="直接连接符 216163"/>
            <p:cNvSpPr/>
            <p:nvPr/>
          </p:nvSpPr>
          <p:spPr>
            <a:xfrm>
              <a:off x="4560" y="2736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216165" name="直接连接符 216164"/>
            <p:cNvSpPr/>
            <p:nvPr/>
          </p:nvSpPr>
          <p:spPr>
            <a:xfrm>
              <a:off x="3840" y="3504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216166" name="直接连接符 216165"/>
            <p:cNvSpPr/>
            <p:nvPr/>
          </p:nvSpPr>
          <p:spPr>
            <a:xfrm>
              <a:off x="4560" y="3504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</p:grpSp>
      <p:grpSp>
        <p:nvGrpSpPr>
          <p:cNvPr id="216181" name="组合 216180"/>
          <p:cNvGrpSpPr/>
          <p:nvPr/>
        </p:nvGrpSpPr>
        <p:grpSpPr>
          <a:xfrm>
            <a:off x="7854950" y="5175250"/>
            <a:ext cx="762000" cy="381000"/>
            <a:chOff x="4128" y="3168"/>
            <a:chExt cx="480" cy="240"/>
          </a:xfrm>
        </p:grpSpPr>
        <p:sp>
          <p:nvSpPr>
            <p:cNvPr id="216170" name="直接连接符 216169"/>
            <p:cNvSpPr/>
            <p:nvPr/>
          </p:nvSpPr>
          <p:spPr>
            <a:xfrm flipH="1">
              <a:off x="4128" y="316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216171" name="直接连接符 216170"/>
            <p:cNvSpPr/>
            <p:nvPr/>
          </p:nvSpPr>
          <p:spPr>
            <a:xfrm flipH="1">
              <a:off x="4224" y="340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216273" name="组合 216272"/>
          <p:cNvGrpSpPr/>
          <p:nvPr/>
        </p:nvGrpSpPr>
        <p:grpSpPr>
          <a:xfrm>
            <a:off x="7391400" y="4727576"/>
            <a:ext cx="1600200" cy="887413"/>
            <a:chOff x="1927" y="3234"/>
            <a:chExt cx="1008" cy="559"/>
          </a:xfrm>
        </p:grpSpPr>
        <p:sp>
          <p:nvSpPr>
            <p:cNvPr id="216168" name="直接连接符 216167"/>
            <p:cNvSpPr/>
            <p:nvPr/>
          </p:nvSpPr>
          <p:spPr>
            <a:xfrm>
              <a:off x="2023" y="3505"/>
              <a:ext cx="192" cy="192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16169" name="直接连接符 216168"/>
            <p:cNvSpPr/>
            <p:nvPr/>
          </p:nvSpPr>
          <p:spPr>
            <a:xfrm>
              <a:off x="2695" y="3553"/>
              <a:ext cx="240" cy="24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216174" name="矩形 216173"/>
            <p:cNvSpPr/>
            <p:nvPr/>
          </p:nvSpPr>
          <p:spPr>
            <a:xfrm>
              <a:off x="1927" y="3234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  <p:sp>
          <p:nvSpPr>
            <p:cNvPr id="216272" name="矩形 216271"/>
            <p:cNvSpPr/>
            <p:nvPr/>
          </p:nvSpPr>
          <p:spPr>
            <a:xfrm>
              <a:off x="2699" y="3339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</p:grpSp>
      <p:grpSp>
        <p:nvGrpSpPr>
          <p:cNvPr id="216274" name="组合 216273"/>
          <p:cNvGrpSpPr/>
          <p:nvPr/>
        </p:nvGrpSpPr>
        <p:grpSpPr>
          <a:xfrm>
            <a:off x="6743701" y="4941894"/>
            <a:ext cx="2835275" cy="395288"/>
            <a:chOff x="3334" y="3006"/>
            <a:chExt cx="1786" cy="249"/>
          </a:xfrm>
        </p:grpSpPr>
        <p:sp>
          <p:nvSpPr>
            <p:cNvPr id="216172" name="矩形 216171"/>
            <p:cNvSpPr/>
            <p:nvPr/>
          </p:nvSpPr>
          <p:spPr>
            <a:xfrm>
              <a:off x="3334" y="3006"/>
              <a:ext cx="2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/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</a:p>
          </p:txBody>
        </p:sp>
        <p:sp>
          <p:nvSpPr>
            <p:cNvPr id="216163" name="直接连接符 216162"/>
            <p:cNvSpPr/>
            <p:nvPr/>
          </p:nvSpPr>
          <p:spPr>
            <a:xfrm flipH="1">
              <a:off x="3526" y="3229"/>
              <a:ext cx="384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16270" name="矩形 216269"/>
            <p:cNvSpPr/>
            <p:nvPr/>
          </p:nvSpPr>
          <p:spPr>
            <a:xfrm>
              <a:off x="4916" y="3022"/>
              <a:ext cx="2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/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</a:p>
          </p:txBody>
        </p:sp>
      </p:grpSp>
      <p:grpSp>
        <p:nvGrpSpPr>
          <p:cNvPr id="216302" name="组合 216301"/>
          <p:cNvGrpSpPr/>
          <p:nvPr/>
        </p:nvGrpSpPr>
        <p:grpSpPr>
          <a:xfrm>
            <a:off x="5951538" y="1052514"/>
            <a:ext cx="2178050" cy="2708275"/>
            <a:chOff x="2789" y="663"/>
            <a:chExt cx="1372" cy="1706"/>
          </a:xfrm>
        </p:grpSpPr>
        <p:sp>
          <p:nvSpPr>
            <p:cNvPr id="216278" name="椭圆 216277"/>
            <p:cNvSpPr/>
            <p:nvPr/>
          </p:nvSpPr>
          <p:spPr>
            <a:xfrm rot="160738">
              <a:off x="2863" y="948"/>
              <a:ext cx="1105" cy="1147"/>
            </a:xfrm>
            <a:prstGeom prst="ellipse">
              <a:avLst/>
            </a:prstGeom>
            <a:solidFill>
              <a:srgbClr val="CCFFFF"/>
            </a:solidFill>
            <a:ln w="9525" cap="flat" cmpd="sng">
              <a:prstDash val="solid"/>
              <a:headEnd type="none" w="med" len="med"/>
              <a:tailEnd type="none" w="med" len="med"/>
            </a:ln>
            <a:scene3d>
              <a:camera prst="legacyPerspectiveFront">
                <a:rot lat="600000" lon="4200000" rev="0"/>
              </a:camera>
              <a:lightRig rig="legacyFlat4" dir="t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66"/>
              </a:extrusionClr>
            </a:sp3d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6279" name="组合 216278"/>
            <p:cNvGrpSpPr/>
            <p:nvPr/>
          </p:nvGrpSpPr>
          <p:grpSpPr>
            <a:xfrm>
              <a:off x="2961" y="1364"/>
              <a:ext cx="1200" cy="548"/>
              <a:chOff x="2976" y="1248"/>
              <a:chExt cx="1200" cy="619"/>
            </a:xfrm>
          </p:grpSpPr>
          <p:sp>
            <p:nvSpPr>
              <p:cNvPr id="216280" name="直接连接符 216279"/>
              <p:cNvSpPr/>
              <p:nvPr/>
            </p:nvSpPr>
            <p:spPr>
              <a:xfrm>
                <a:off x="3072" y="1248"/>
                <a:ext cx="720" cy="494"/>
              </a:xfrm>
              <a:prstGeom prst="line">
                <a:avLst/>
              </a:prstGeom>
              <a:ln w="9525" cap="flat" cmpd="sng">
                <a:solidFill>
                  <a:schemeClr val="tx2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6281" name="文本框 216280"/>
              <p:cNvSpPr txBox="1"/>
              <p:nvPr/>
            </p:nvSpPr>
            <p:spPr>
              <a:xfrm>
                <a:off x="2976" y="1297"/>
                <a:ext cx="432" cy="282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>
                    <a:latin typeface="Times New Roman" panose="02020603050405020304" pitchFamily="18" charset="0"/>
                  </a:rPr>
                  <a:t>3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282" name="文本框 216281"/>
              <p:cNvSpPr txBox="1"/>
              <p:nvPr/>
            </p:nvSpPr>
            <p:spPr>
              <a:xfrm>
                <a:off x="3744" y="1584"/>
                <a:ext cx="432" cy="28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>
                    <a:latin typeface="Times New Roman" panose="02020603050405020304" pitchFamily="18" charset="0"/>
                  </a:rPr>
                  <a:t>4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6283" name="任意多边形 216282"/>
            <p:cNvSpPr/>
            <p:nvPr/>
          </p:nvSpPr>
          <p:spPr>
            <a:xfrm rot="-1378086" flipH="1">
              <a:off x="3345" y="1426"/>
              <a:ext cx="192" cy="260"/>
            </a:xfrm>
            <a:custGeom>
              <a:avLst/>
              <a:gdLst>
                <a:gd name="txL" fmla="*/ 0 w 21600"/>
                <a:gd name="txT" fmla="*/ 0 h 21600"/>
                <a:gd name="txR" fmla="*/ 21600 w 21600"/>
                <a:gd name="txB" fmla="*/ 21600 h 21600"/>
              </a:gdLst>
              <a:ahLst/>
              <a:cxnLst>
                <a:cxn ang="270">
                  <a:pos x="0" y="0"/>
                </a:cxn>
                <a:cxn ang="90">
                  <a:pos x="21600" y="21600"/>
                </a:cxn>
                <a:cxn ang="90">
                  <a:pos x="0" y="21600"/>
                </a:cxn>
              </a:cxnLst>
              <a:rect l="txL" t="txT" r="txR" b="txB"/>
              <a:pathLst>
                <a:path w="21600" h="21600" fill="none">
                  <a:moveTo>
                    <a:pt x="0" y="0"/>
                  </a:moveTo>
                  <a:arcTo wR="21600" hR="21600" stAng="-5400000" swAng="5400000"/>
                </a:path>
                <a:path w="21600" h="21600" stroke="0">
                  <a:moveTo>
                    <a:pt x="0" y="0"/>
                  </a:moveTo>
                  <a:arcTo wR="21600" hR="21600" stAng="-5400000" swAng="5400000"/>
                  <a:lnTo>
                    <a:pt x="0" y="21600"/>
                  </a:lnTo>
                  <a:close/>
                </a:path>
              </a:pathLst>
            </a:custGeom>
            <a:noFill/>
            <a:ln w="38100" cap="flat" cmpd="sng">
              <a:solidFill>
                <a:schemeClr val="tx1"/>
              </a:solidFill>
              <a:prstDash val="solid"/>
              <a:headEnd type="none" w="med" len="med"/>
              <a:tailEnd type="triangle" w="med" len="lg"/>
            </a:ln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16284" name="组合 216283"/>
            <p:cNvGrpSpPr/>
            <p:nvPr/>
          </p:nvGrpSpPr>
          <p:grpSpPr>
            <a:xfrm>
              <a:off x="2789" y="745"/>
              <a:ext cx="621" cy="1421"/>
              <a:chOff x="2832" y="528"/>
              <a:chExt cx="624" cy="1664"/>
            </a:xfrm>
          </p:grpSpPr>
          <p:sp>
            <p:nvSpPr>
              <p:cNvPr id="216285" name="文本框 216284"/>
              <p:cNvSpPr txBox="1"/>
              <p:nvPr/>
            </p:nvSpPr>
            <p:spPr>
              <a:xfrm>
                <a:off x="2832" y="528"/>
                <a:ext cx="288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rgbClr val="FF33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solidFill>
                      <a:srgbClr val="FF3300"/>
                    </a:solidFill>
                    <a:effectLst>
                      <a:outerShdw blurRad="38100" dist="38100" dir="2700000">
                        <a:srgbClr val="000000"/>
                      </a:outerShdw>
                    </a:effectLst>
                    <a:latin typeface="Times New Roman" panose="02020603050405020304" pitchFamily="18" charset="0"/>
                    <a:sym typeface="Symbol" panose="05050102010706020507" pitchFamily="18" charset="2"/>
                  </a:rPr>
                  <a:t></a:t>
                </a:r>
                <a:endParaRPr lang="en-US" altLang="zh-CN" i="1" dirty="0">
                  <a:solidFill>
                    <a:srgbClr val="FF0000"/>
                  </a:solidFill>
                  <a:effectLst>
                    <a:outerShdw blurRad="38100" dist="38100" dir="2700000">
                      <a:srgbClr val="000000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16286" name="文本框 216285"/>
              <p:cNvSpPr txBox="1"/>
              <p:nvPr/>
            </p:nvSpPr>
            <p:spPr>
              <a:xfrm>
                <a:off x="2832" y="1919"/>
                <a:ext cx="336" cy="27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i="1" dirty="0">
                    <a:solidFill>
                      <a:srgbClr val="FF3300"/>
                    </a:solidFill>
                    <a:latin typeface="Times New Roman" panose="02020603050405020304" pitchFamily="18" charset="0"/>
                    <a:sym typeface="Symbol" panose="05050102010706020507" pitchFamily="18" charset="2"/>
                  </a:rPr>
                  <a:t></a:t>
                </a:r>
                <a:endPara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sym typeface="Symbol" panose="05050102010706020507" pitchFamily="18" charset="2"/>
                </a:endParaRPr>
              </a:p>
            </p:txBody>
          </p:sp>
          <p:sp>
            <p:nvSpPr>
              <p:cNvPr id="216287" name="直接连接符 216286"/>
              <p:cNvSpPr/>
              <p:nvPr/>
            </p:nvSpPr>
            <p:spPr>
              <a:xfrm flipH="1">
                <a:off x="3072" y="768"/>
                <a:ext cx="384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216288" name="直接连接符 216287"/>
              <p:cNvSpPr/>
              <p:nvPr/>
            </p:nvSpPr>
            <p:spPr>
              <a:xfrm flipH="1">
                <a:off x="3216" y="1008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216289" name="直接连接符 216288"/>
              <p:cNvSpPr/>
              <p:nvPr/>
            </p:nvSpPr>
            <p:spPr>
              <a:xfrm>
                <a:off x="3456" y="768"/>
                <a:ext cx="0" cy="1296"/>
              </a:xfrm>
              <a:prstGeom prst="line">
                <a:avLst/>
              </a:prstGeom>
              <a:ln w="3810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6290" name="直接连接符 216289"/>
              <p:cNvSpPr/>
              <p:nvPr/>
            </p:nvSpPr>
            <p:spPr>
              <a:xfrm flipH="1">
                <a:off x="3120" y="2064"/>
                <a:ext cx="336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  <p:sp>
            <p:nvSpPr>
              <p:cNvPr id="216291" name="直接连接符 216290"/>
              <p:cNvSpPr/>
              <p:nvPr/>
            </p:nvSpPr>
            <p:spPr>
              <a:xfrm>
                <a:off x="3072" y="768"/>
                <a:ext cx="384" cy="720"/>
              </a:xfrm>
              <a:prstGeom prst="line">
                <a:avLst/>
              </a:prstGeom>
              <a:ln w="19050" cap="flat" cmpd="sng">
                <a:solidFill>
                  <a:srgbClr val="FF3300"/>
                </a:solidFill>
                <a:prstDash val="solid"/>
                <a:headEnd type="none" w="med" len="med"/>
                <a:tailEnd type="none" w="med" len="med"/>
              </a:ln>
            </p:spPr>
          </p:sp>
          <p:sp>
            <p:nvSpPr>
              <p:cNvPr id="216292" name="直接连接符 216291"/>
              <p:cNvSpPr/>
              <p:nvPr/>
            </p:nvSpPr>
            <p:spPr>
              <a:xfrm flipH="1">
                <a:off x="3312" y="1200"/>
                <a:ext cx="144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none" w="med" len="med"/>
                <a:tailEnd type="triangle" w="med" len="lg"/>
              </a:ln>
            </p:spPr>
          </p:sp>
          <p:sp>
            <p:nvSpPr>
              <p:cNvPr id="216293" name="直接连接符 216292"/>
              <p:cNvSpPr/>
              <p:nvPr/>
            </p:nvSpPr>
            <p:spPr>
              <a:xfrm flipH="1">
                <a:off x="3216" y="1920"/>
                <a:ext cx="240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  <p:sp>
            <p:nvSpPr>
              <p:cNvPr id="216294" name="直接连接符 216293"/>
              <p:cNvSpPr/>
              <p:nvPr/>
            </p:nvSpPr>
            <p:spPr>
              <a:xfrm flipH="1">
                <a:off x="3312" y="1776"/>
                <a:ext cx="144" cy="0"/>
              </a:xfrm>
              <a:prstGeom prst="line">
                <a:avLst/>
              </a:prstGeom>
              <a:ln w="28575" cap="flat" cmpd="sng">
                <a:solidFill>
                  <a:srgbClr val="FF3300"/>
                </a:solidFill>
                <a:prstDash val="solid"/>
                <a:headEnd type="triangle" w="med" len="lg"/>
                <a:tailEnd type="none" w="med" len="med"/>
              </a:ln>
            </p:spPr>
          </p:sp>
          <p:sp>
            <p:nvSpPr>
              <p:cNvPr id="216295" name="直接连接符 216294"/>
              <p:cNvSpPr/>
              <p:nvPr/>
            </p:nvSpPr>
            <p:spPr>
              <a:xfrm flipH="1">
                <a:off x="3120" y="1488"/>
                <a:ext cx="336" cy="576"/>
              </a:xfrm>
              <a:prstGeom prst="line">
                <a:avLst/>
              </a:prstGeom>
              <a:ln w="9525" cap="flat" cmpd="sng">
                <a:solidFill>
                  <a:srgbClr val="FF0000"/>
                </a:solidFill>
                <a:prstDash val="solid"/>
                <a:headEnd type="none" w="med" len="med"/>
                <a:tailEnd type="none" w="med" len="med"/>
              </a:ln>
            </p:spPr>
          </p:sp>
        </p:grpSp>
        <p:grpSp>
          <p:nvGrpSpPr>
            <p:cNvPr id="216296" name="组合 216295"/>
            <p:cNvGrpSpPr/>
            <p:nvPr/>
          </p:nvGrpSpPr>
          <p:grpSpPr>
            <a:xfrm>
              <a:off x="3322" y="2023"/>
              <a:ext cx="432" cy="346"/>
              <a:chOff x="3360" y="2016"/>
              <a:chExt cx="432" cy="346"/>
            </a:xfrm>
          </p:grpSpPr>
          <p:sp>
            <p:nvSpPr>
              <p:cNvPr id="216297" name="文本框 216296"/>
              <p:cNvSpPr txBox="1"/>
              <p:nvPr/>
            </p:nvSpPr>
            <p:spPr>
              <a:xfrm>
                <a:off x="3360" y="2112"/>
                <a:ext cx="4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>
                    <a:latin typeface="Times New Roman" panose="02020603050405020304" pitchFamily="18" charset="0"/>
                  </a:rPr>
                  <a:t>2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298" name="椭圆 216297"/>
              <p:cNvSpPr/>
              <p:nvPr/>
            </p:nvSpPr>
            <p:spPr>
              <a:xfrm>
                <a:off x="3408" y="2016"/>
                <a:ext cx="96" cy="96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299" name="组合 216298"/>
            <p:cNvGrpSpPr/>
            <p:nvPr/>
          </p:nvGrpSpPr>
          <p:grpSpPr>
            <a:xfrm>
              <a:off x="3228" y="663"/>
              <a:ext cx="432" cy="336"/>
              <a:chOff x="3264" y="480"/>
              <a:chExt cx="432" cy="336"/>
            </a:xfrm>
          </p:grpSpPr>
          <p:sp>
            <p:nvSpPr>
              <p:cNvPr id="216300" name="文本框 216299"/>
              <p:cNvSpPr txBox="1"/>
              <p:nvPr/>
            </p:nvSpPr>
            <p:spPr>
              <a:xfrm>
                <a:off x="3264" y="480"/>
                <a:ext cx="432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baseline="-25000">
                    <a:latin typeface="Times New Roman" panose="02020603050405020304" pitchFamily="18" charset="0"/>
                  </a:rPr>
                  <a:t>1</a:t>
                </a:r>
                <a:endParaRPr lang="en-US" altLang="zh-CN" sz="20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6301" name="椭圆 216300"/>
              <p:cNvSpPr/>
              <p:nvPr/>
            </p:nvSpPr>
            <p:spPr>
              <a:xfrm>
                <a:off x="3408" y="720"/>
                <a:ext cx="96" cy="96"/>
              </a:xfrm>
              <a:prstGeom prst="ellipse">
                <a:avLst/>
              </a:prstGeom>
              <a:solidFill>
                <a:srgbClr val="FF00FF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16343" name="组合 216342"/>
          <p:cNvGrpSpPr/>
          <p:nvPr/>
        </p:nvGrpSpPr>
        <p:grpSpPr>
          <a:xfrm>
            <a:off x="7680325" y="981076"/>
            <a:ext cx="3240088" cy="2835275"/>
            <a:chOff x="3878" y="618"/>
            <a:chExt cx="2041" cy="1786"/>
          </a:xfrm>
        </p:grpSpPr>
        <p:grpSp>
          <p:nvGrpSpPr>
            <p:cNvPr id="216303" name="组合 216302"/>
            <p:cNvGrpSpPr/>
            <p:nvPr/>
          </p:nvGrpSpPr>
          <p:grpSpPr>
            <a:xfrm>
              <a:off x="4195" y="923"/>
              <a:ext cx="1226" cy="1227"/>
              <a:chOff x="4320" y="708"/>
              <a:chExt cx="1152" cy="1227"/>
            </a:xfrm>
          </p:grpSpPr>
          <p:grpSp>
            <p:nvGrpSpPr>
              <p:cNvPr id="216304" name="组合 216303"/>
              <p:cNvGrpSpPr/>
              <p:nvPr/>
            </p:nvGrpSpPr>
            <p:grpSpPr>
              <a:xfrm>
                <a:off x="4320" y="708"/>
                <a:ext cx="1152" cy="1227"/>
                <a:chOff x="4320" y="708"/>
                <a:chExt cx="1152" cy="1227"/>
              </a:xfrm>
            </p:grpSpPr>
            <p:sp>
              <p:nvSpPr>
                <p:cNvPr id="216305" name="椭圆 216304"/>
                <p:cNvSpPr/>
                <p:nvPr/>
              </p:nvSpPr>
              <p:spPr>
                <a:xfrm>
                  <a:off x="4320" y="708"/>
                  <a:ext cx="1152" cy="1227"/>
                </a:xfrm>
                <a:prstGeom prst="ellipse">
                  <a:avLst/>
                </a:prstGeom>
                <a:solidFill>
                  <a:srgbClr val="FFFFCC"/>
                </a:solidFill>
                <a:ln w="28575" cap="flat" cmpd="sng">
                  <a:solidFill>
                    <a:schemeClr val="tx1"/>
                  </a:solidFill>
                  <a:prstDash val="solid"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  <p:grpSp>
              <p:nvGrpSpPr>
                <p:cNvPr id="216306" name="组合 216305"/>
                <p:cNvGrpSpPr/>
                <p:nvPr/>
              </p:nvGrpSpPr>
              <p:grpSpPr>
                <a:xfrm>
                  <a:off x="4944" y="1056"/>
                  <a:ext cx="528" cy="597"/>
                  <a:chOff x="4944" y="1056"/>
                  <a:chExt cx="528" cy="597"/>
                </a:xfrm>
              </p:grpSpPr>
              <p:sp>
                <p:nvSpPr>
                  <p:cNvPr id="216307" name="任意多边形 216306"/>
                  <p:cNvSpPr/>
                  <p:nvPr/>
                </p:nvSpPr>
                <p:spPr>
                  <a:xfrm rot="1297495">
                    <a:off x="4944" y="1248"/>
                    <a:ext cx="156" cy="405"/>
                  </a:xfrm>
                  <a:custGeom>
                    <a:avLst/>
                    <a:gdLst>
                      <a:gd name="txL" fmla="*/ 0 w 30034"/>
                      <a:gd name="txT" fmla="*/ 0 h 40576"/>
                      <a:gd name="txR" fmla="*/ 30034 w 30034"/>
                      <a:gd name="txB" fmla="*/ 40576 h 40576"/>
                    </a:gdLst>
                    <a:ahLst/>
                    <a:cxnLst>
                      <a:cxn ang="180">
                        <a:pos x="0" y="1714"/>
                      </a:cxn>
                      <a:cxn ang="90">
                        <a:pos x="18752" y="40576"/>
                      </a:cxn>
                      <a:cxn ang="90">
                        <a:pos x="8434" y="21600"/>
                      </a:cxn>
                    </a:cxnLst>
                    <a:rect l="txL" t="txT" r="txR" b="txB"/>
                    <a:pathLst>
                      <a:path w="30034" h="40576" fill="none">
                        <a:moveTo>
                          <a:pt x="0" y="1714"/>
                        </a:moveTo>
                        <a:arcTo wR="21600" hR="21600" stAng="-6778959" swAng="10466879"/>
                      </a:path>
                      <a:path w="30034" h="40576" stroke="0">
                        <a:moveTo>
                          <a:pt x="0" y="1714"/>
                        </a:moveTo>
                        <a:arcTo wR="21600" hR="21600" stAng="-6778959" swAng="10466879"/>
                        <a:lnTo>
                          <a:pt x="8434" y="21600"/>
                        </a:lnTo>
                        <a:close/>
                      </a:path>
                    </a:pathLst>
                  </a:custGeom>
                  <a:noFill/>
                  <a:ln w="38100" cap="flat" cmpd="sng">
                    <a:solidFill>
                      <a:schemeClr val="tx2"/>
                    </a:solidFill>
                    <a:prstDash val="solid"/>
                    <a:headEnd type="none" w="med" len="med"/>
                    <a:tailEnd type="triangle" w="med" len="lg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308" name="文本框 216307"/>
                  <p:cNvSpPr txBox="1"/>
                  <p:nvPr/>
                </p:nvSpPr>
                <p:spPr>
                  <a:xfrm>
                    <a:off x="5088" y="1056"/>
                    <a:ext cx="384" cy="250"/>
                  </a:xfrm>
                  <a:prstGeom prst="rect">
                    <a:avLst/>
                  </a:prstGeom>
                  <a:noFill/>
                  <a:ln w="9525">
                    <a:noFill/>
                  </a:ln>
                </p:spPr>
                <p:txBody>
                  <a:bodyPr>
                    <a:spAutoFit/>
                  </a:bodyPr>
                  <a:lstStyle/>
                  <a:p>
                    <a:pPr algn="l">
                      <a:spcBef>
                        <a:spcPct val="50000"/>
                      </a:spcBef>
                    </a:pPr>
                    <a:r>
                      <a:rPr lang="en-US" altLang="zh-CN" sz="2000">
                        <a:latin typeface="Times New Roman" panose="02020603050405020304" pitchFamily="18" charset="0"/>
                      </a:rPr>
                      <a:t>T</a:t>
                    </a:r>
                    <a:endParaRPr lang="en-US" altLang="zh-CN">
                      <a:latin typeface="Times New Roman" panose="02020603050405020304" pitchFamily="18" charset="0"/>
                    </a:endParaRPr>
                  </a:p>
                </p:txBody>
              </p:sp>
            </p:grpSp>
          </p:grpSp>
          <p:sp>
            <p:nvSpPr>
              <p:cNvPr id="216309" name="椭圆 216308"/>
              <p:cNvSpPr/>
              <p:nvPr/>
            </p:nvSpPr>
            <p:spPr>
              <a:xfrm>
                <a:off x="4848" y="1274"/>
                <a:ext cx="96" cy="94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tx1"/>
                </a:solidFill>
                <a:prstDash val="solid"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6310" name="组合 216309"/>
            <p:cNvGrpSpPr/>
            <p:nvPr/>
          </p:nvGrpSpPr>
          <p:grpSpPr>
            <a:xfrm>
              <a:off x="3878" y="618"/>
              <a:ext cx="2041" cy="1786"/>
              <a:chOff x="4032" y="432"/>
              <a:chExt cx="1920" cy="1786"/>
            </a:xfrm>
          </p:grpSpPr>
          <p:grpSp>
            <p:nvGrpSpPr>
              <p:cNvPr id="216311" name="组合 216310"/>
              <p:cNvGrpSpPr/>
              <p:nvPr/>
            </p:nvGrpSpPr>
            <p:grpSpPr>
              <a:xfrm>
                <a:off x="4032" y="672"/>
                <a:ext cx="1920" cy="1289"/>
                <a:chOff x="4032" y="672"/>
                <a:chExt cx="1920" cy="1289"/>
              </a:xfrm>
            </p:grpSpPr>
            <p:sp>
              <p:nvSpPr>
                <p:cNvPr id="216312" name="文本框 216311"/>
                <p:cNvSpPr txBox="1"/>
                <p:nvPr/>
              </p:nvSpPr>
              <p:spPr>
                <a:xfrm>
                  <a:off x="5423" y="1728"/>
                  <a:ext cx="336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i="1">
                      <a:effectLst>
                        <a:outerShdw blurRad="38100" dist="38100" dir="2700000">
                          <a:srgbClr val="FFFFFF"/>
                        </a:outerShdw>
                      </a:effectLst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</a:t>
                  </a:r>
                </a:p>
              </p:txBody>
            </p:sp>
            <p:sp>
              <p:nvSpPr>
                <p:cNvPr id="216313" name="文本框 216312"/>
                <p:cNvSpPr txBox="1"/>
                <p:nvPr/>
              </p:nvSpPr>
              <p:spPr>
                <a:xfrm>
                  <a:off x="4176" y="672"/>
                  <a:ext cx="336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i="1">
                      <a:effectLst>
                        <a:outerShdw blurRad="38100" dist="38100" dir="2700000">
                          <a:srgbClr val="FFFFFF"/>
                        </a:outerShdw>
                      </a:effectLst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</a:t>
                  </a:r>
                </a:p>
              </p:txBody>
            </p:sp>
            <p:sp>
              <p:nvSpPr>
                <p:cNvPr id="216314" name="文本框 216313"/>
                <p:cNvSpPr txBox="1"/>
                <p:nvPr/>
              </p:nvSpPr>
              <p:spPr>
                <a:xfrm>
                  <a:off x="4032" y="1200"/>
                  <a:ext cx="432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C</a:t>
                  </a:r>
                  <a:r>
                    <a:rPr lang="en-US" altLang="zh-CN" sz="2000" baseline="-25000">
                      <a:latin typeface="Times New Roman" panose="02020603050405020304" pitchFamily="18" charset="0"/>
                    </a:rPr>
                    <a:t>3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6315" name="文本框 216314"/>
                <p:cNvSpPr txBox="1"/>
                <p:nvPr/>
              </p:nvSpPr>
              <p:spPr>
                <a:xfrm>
                  <a:off x="5520" y="1104"/>
                  <a:ext cx="432" cy="250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sz="2000" i="1">
                      <a:latin typeface="Times New Roman" panose="02020603050405020304" pitchFamily="18" charset="0"/>
                    </a:rPr>
                    <a:t>C</a:t>
                  </a:r>
                  <a:r>
                    <a:rPr lang="en-US" altLang="zh-CN" sz="2000" baseline="-25000">
                      <a:latin typeface="Times New Roman" panose="02020603050405020304" pitchFamily="18" charset="0"/>
                    </a:rPr>
                    <a:t>4</a:t>
                  </a:r>
                  <a:endParaRPr lang="en-US" altLang="zh-CN" sz="2000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216316" name="直接连接符 216315"/>
                <p:cNvSpPr/>
                <p:nvPr/>
              </p:nvSpPr>
              <p:spPr>
                <a:xfrm>
                  <a:off x="4320" y="1344"/>
                  <a:ext cx="1152" cy="0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6317" name="直接连接符 216316"/>
                <p:cNvSpPr/>
                <p:nvPr/>
              </p:nvSpPr>
              <p:spPr>
                <a:xfrm flipV="1">
                  <a:off x="5472" y="1344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triangle" w="med" len="lg"/>
                  <a:tailEnd type="none" w="med" len="med"/>
                </a:ln>
              </p:spPr>
            </p:sp>
            <p:sp>
              <p:nvSpPr>
                <p:cNvPr id="216318" name="直接连接符 216317"/>
                <p:cNvSpPr/>
                <p:nvPr/>
              </p:nvSpPr>
              <p:spPr>
                <a:xfrm flipV="1">
                  <a:off x="4320" y="912"/>
                  <a:ext cx="0" cy="432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216319" name="直接连接符 216318"/>
                <p:cNvSpPr/>
                <p:nvPr/>
              </p:nvSpPr>
              <p:spPr>
                <a:xfrm>
                  <a:off x="4320" y="912"/>
                  <a:ext cx="1152" cy="864"/>
                </a:xfrm>
                <a:prstGeom prst="line">
                  <a:avLst/>
                </a:prstGeom>
                <a:ln w="9525" cap="flat" cmpd="sng">
                  <a:solidFill>
                    <a:srgbClr val="FF3300"/>
                  </a:solidFill>
                  <a:prstDash val="solid"/>
                  <a:headEnd type="none" w="med" len="med"/>
                  <a:tailEnd type="none" w="med" len="med"/>
                </a:ln>
              </p:spPr>
            </p:sp>
            <p:sp>
              <p:nvSpPr>
                <p:cNvPr id="216320" name="直接连接符 216319"/>
                <p:cNvSpPr/>
                <p:nvPr/>
              </p:nvSpPr>
              <p:spPr>
                <a:xfrm flipV="1">
                  <a:off x="4512" y="1008"/>
                  <a:ext cx="0" cy="336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216321" name="直接连接符 216320"/>
                <p:cNvSpPr/>
                <p:nvPr/>
              </p:nvSpPr>
              <p:spPr>
                <a:xfrm flipV="1">
                  <a:off x="5280" y="1344"/>
                  <a:ext cx="0" cy="288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triangle" w="med" len="lg"/>
                  <a:tailEnd type="none" w="med" len="med"/>
                </a:ln>
              </p:spPr>
            </p:sp>
            <p:sp>
              <p:nvSpPr>
                <p:cNvPr id="216322" name="直接连接符 216321"/>
                <p:cNvSpPr/>
                <p:nvPr/>
              </p:nvSpPr>
              <p:spPr>
                <a:xfrm flipV="1">
                  <a:off x="4656" y="1152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none" w="med" len="med"/>
                  <a:tailEnd type="triangle" w="med" len="lg"/>
                </a:ln>
              </p:spPr>
            </p:sp>
            <p:sp>
              <p:nvSpPr>
                <p:cNvPr id="216323" name="直接连接符 216322"/>
                <p:cNvSpPr/>
                <p:nvPr/>
              </p:nvSpPr>
              <p:spPr>
                <a:xfrm flipV="1">
                  <a:off x="5136" y="1344"/>
                  <a:ext cx="0" cy="192"/>
                </a:xfrm>
                <a:prstGeom prst="line">
                  <a:avLst/>
                </a:prstGeom>
                <a:ln w="28575" cap="flat" cmpd="sng">
                  <a:solidFill>
                    <a:srgbClr val="FF3300"/>
                  </a:solidFill>
                  <a:prstDash val="solid"/>
                  <a:headEnd type="triangle" w="med" len="lg"/>
                  <a:tailEnd type="none" w="med" len="med"/>
                </a:ln>
              </p:spPr>
            </p:sp>
          </p:grpSp>
          <p:grpSp>
            <p:nvGrpSpPr>
              <p:cNvPr id="216324" name="组合 216323"/>
              <p:cNvGrpSpPr/>
              <p:nvPr/>
            </p:nvGrpSpPr>
            <p:grpSpPr>
              <a:xfrm>
                <a:off x="4224" y="432"/>
                <a:ext cx="1296" cy="1786"/>
                <a:chOff x="4224" y="432"/>
                <a:chExt cx="1296" cy="1786"/>
              </a:xfrm>
            </p:grpSpPr>
            <p:sp>
              <p:nvSpPr>
                <p:cNvPr id="216325" name="文本框 216324"/>
                <p:cNvSpPr txBox="1"/>
                <p:nvPr/>
              </p:nvSpPr>
              <p:spPr>
                <a:xfrm>
                  <a:off x="4224" y="1776"/>
                  <a:ext cx="336" cy="233"/>
                </a:xfrm>
                <a:prstGeom prst="rect">
                  <a:avLst/>
                </a:prstGeom>
                <a:noFill/>
                <a:ln w="9525">
                  <a:noFill/>
                </a:ln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zh-CN" i="1">
                      <a:effectLst>
                        <a:outerShdw blurRad="38100" dist="38100" dir="2700000">
                          <a:srgbClr val="FFFFFF"/>
                        </a:outerShdw>
                      </a:effectLst>
                      <a:latin typeface="Times New Roman" panose="02020603050405020304" pitchFamily="18" charset="0"/>
                      <a:sym typeface="Symbol" panose="05050102010706020507" pitchFamily="18" charset="2"/>
                    </a:rPr>
                    <a:t></a:t>
                  </a:r>
                </a:p>
              </p:txBody>
            </p:sp>
            <p:grpSp>
              <p:nvGrpSpPr>
                <p:cNvPr id="216326" name="组合 216325"/>
                <p:cNvGrpSpPr/>
                <p:nvPr/>
              </p:nvGrpSpPr>
              <p:grpSpPr>
                <a:xfrm>
                  <a:off x="4464" y="432"/>
                  <a:ext cx="1056" cy="1786"/>
                  <a:chOff x="4464" y="432"/>
                  <a:chExt cx="1056" cy="1786"/>
                </a:xfrm>
              </p:grpSpPr>
              <p:grpSp>
                <p:nvGrpSpPr>
                  <p:cNvPr id="216327" name="组合 216326"/>
                  <p:cNvGrpSpPr/>
                  <p:nvPr/>
                </p:nvGrpSpPr>
                <p:grpSpPr>
                  <a:xfrm>
                    <a:off x="4464" y="432"/>
                    <a:ext cx="1056" cy="1786"/>
                    <a:chOff x="4464" y="432"/>
                    <a:chExt cx="1056" cy="1786"/>
                  </a:xfrm>
                </p:grpSpPr>
                <p:sp>
                  <p:nvSpPr>
                    <p:cNvPr id="216328" name="文本框 216327"/>
                    <p:cNvSpPr txBox="1"/>
                    <p:nvPr/>
                  </p:nvSpPr>
                  <p:spPr>
                    <a:xfrm>
                      <a:off x="5184" y="432"/>
                      <a:ext cx="336" cy="233"/>
                    </a:xfrm>
                    <a:prstGeom prst="rect">
                      <a:avLst/>
                    </a:prstGeom>
                    <a:noFill/>
                    <a:ln w="9525">
                      <a:noFill/>
                    </a:ln>
                  </p:spPr>
                  <p:txBody>
                    <a:bodyPr>
                      <a:spAutoFit/>
                    </a:bodyPr>
                    <a:lstStyle/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i="1">
                          <a:effectLst>
                            <a:outerShdw blurRad="38100" dist="38100" dir="2700000">
                              <a:srgbClr val="FFFFFF"/>
                            </a:outerShdw>
                          </a:effectLst>
                          <a:latin typeface="Times New Roman" panose="02020603050405020304" pitchFamily="18" charset="0"/>
                          <a:sym typeface="Symbol" panose="05050102010706020507" pitchFamily="18" charset="2"/>
                        </a:rPr>
                        <a:t></a:t>
                      </a:r>
                    </a:p>
                  </p:txBody>
                </p:sp>
                <p:grpSp>
                  <p:nvGrpSpPr>
                    <p:cNvPr id="216329" name="组合 216328"/>
                    <p:cNvGrpSpPr/>
                    <p:nvPr/>
                  </p:nvGrpSpPr>
                  <p:grpSpPr>
                    <a:xfrm>
                      <a:off x="4464" y="432"/>
                      <a:ext cx="864" cy="1786"/>
                      <a:chOff x="4464" y="432"/>
                      <a:chExt cx="864" cy="1786"/>
                    </a:xfrm>
                  </p:grpSpPr>
                  <p:sp>
                    <p:nvSpPr>
                      <p:cNvPr id="216330" name="文本框 216329"/>
                      <p:cNvSpPr txBox="1"/>
                      <p:nvPr/>
                    </p:nvSpPr>
                    <p:spPr>
                      <a:xfrm>
                        <a:off x="4896" y="1968"/>
                        <a:ext cx="432" cy="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000" i="1">
                            <a:latin typeface="Times New Roman" panose="02020603050405020304" pitchFamily="18" charset="0"/>
                          </a:rPr>
                          <a:t>C</a:t>
                        </a:r>
                        <a:r>
                          <a:rPr lang="en-US" altLang="zh-CN" sz="2000" baseline="-25000">
                            <a:latin typeface="Times New Roman" panose="02020603050405020304" pitchFamily="18" charset="0"/>
                          </a:rPr>
                          <a:t>2</a:t>
                        </a:r>
                        <a:endParaRPr lang="en-US" altLang="zh-CN" sz="2000"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216331" name="文本框 216330"/>
                      <p:cNvSpPr txBox="1"/>
                      <p:nvPr/>
                    </p:nvSpPr>
                    <p:spPr>
                      <a:xfrm>
                        <a:off x="4752" y="432"/>
                        <a:ext cx="432" cy="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  <p:txBody>
                      <a:bodyPr>
                        <a:spAutoFit/>
                      </a:bodyPr>
                      <a:lstStyle/>
                      <a:p>
                        <a:pPr algn="l">
                          <a:spcBef>
                            <a:spcPct val="50000"/>
                          </a:spcBef>
                        </a:pPr>
                        <a:r>
                          <a:rPr lang="en-US" altLang="zh-CN" sz="2000" i="1">
                            <a:latin typeface="Times New Roman" panose="02020603050405020304" pitchFamily="18" charset="0"/>
                          </a:rPr>
                          <a:t>C</a:t>
                        </a:r>
                        <a:r>
                          <a:rPr lang="en-US" altLang="zh-CN" sz="2000" baseline="-25000">
                            <a:latin typeface="Times New Roman" panose="02020603050405020304" pitchFamily="18" charset="0"/>
                          </a:rPr>
                          <a:t>1</a:t>
                        </a:r>
                        <a:endParaRPr lang="en-US" altLang="zh-CN" sz="2000">
                          <a:latin typeface="Times New Roman" panose="02020603050405020304" pitchFamily="18" charset="0"/>
                        </a:endParaRPr>
                      </a:p>
                    </p:txBody>
                  </p:sp>
                  <p:grpSp>
                    <p:nvGrpSpPr>
                      <p:cNvPr id="216332" name="组合 216331"/>
                      <p:cNvGrpSpPr/>
                      <p:nvPr/>
                    </p:nvGrpSpPr>
                    <p:grpSpPr>
                      <a:xfrm>
                        <a:off x="4464" y="720"/>
                        <a:ext cx="864" cy="1248"/>
                        <a:chOff x="4464" y="720"/>
                        <a:chExt cx="864" cy="1248"/>
                      </a:xfrm>
                    </p:grpSpPr>
                    <p:sp>
                      <p:nvSpPr>
                        <p:cNvPr id="216333" name="直接连接符 216332"/>
                        <p:cNvSpPr/>
                        <p:nvPr/>
                      </p:nvSpPr>
                      <p:spPr>
                        <a:xfrm>
                          <a:off x="4896" y="720"/>
                          <a:ext cx="0" cy="1248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</p:sp>
                    <p:sp>
                      <p:nvSpPr>
                        <p:cNvPr id="216334" name="直接连接符 216333"/>
                        <p:cNvSpPr/>
                        <p:nvPr/>
                      </p:nvSpPr>
                      <p:spPr>
                        <a:xfrm>
                          <a:off x="4896" y="720"/>
                          <a:ext cx="432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none" w="med" len="med"/>
                          <a:tailEnd type="triangle" w="med" len="lg"/>
                        </a:ln>
                      </p:spPr>
                    </p:sp>
                    <p:sp>
                      <p:nvSpPr>
                        <p:cNvPr id="216335" name="直接连接符 216334"/>
                        <p:cNvSpPr/>
                        <p:nvPr/>
                      </p:nvSpPr>
                      <p:spPr>
                        <a:xfrm>
                          <a:off x="4464" y="1968"/>
                          <a:ext cx="432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triangle" w="med" len="lg"/>
                          <a:tailEnd type="none" w="med" len="med"/>
                        </a:ln>
                      </p:spPr>
                    </p:sp>
                    <p:sp>
                      <p:nvSpPr>
                        <p:cNvPr id="216336" name="直接连接符 216335"/>
                        <p:cNvSpPr/>
                        <p:nvPr/>
                      </p:nvSpPr>
                      <p:spPr>
                        <a:xfrm flipH="1">
                          <a:off x="4512" y="720"/>
                          <a:ext cx="768" cy="1248"/>
                        </a:xfrm>
                        <a:prstGeom prst="line">
                          <a:avLst/>
                        </a:prstGeom>
                        <a:ln w="19050" cap="flat" cmpd="sng">
                          <a:solidFill>
                            <a:srgbClr val="FF3300"/>
                          </a:solidFill>
                          <a:prstDash val="solid"/>
                          <a:headEnd type="none" w="med" len="med"/>
                          <a:tailEnd type="none" w="med" len="med"/>
                        </a:ln>
                      </p:spPr>
                    </p:sp>
                    <p:sp>
                      <p:nvSpPr>
                        <p:cNvPr id="216337" name="直接连接符 216336"/>
                        <p:cNvSpPr/>
                        <p:nvPr/>
                      </p:nvSpPr>
                      <p:spPr>
                        <a:xfrm>
                          <a:off x="4896" y="912"/>
                          <a:ext cx="288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none" w="med" len="med"/>
                          <a:tailEnd type="triangle" w="med" len="lg"/>
                        </a:ln>
                      </p:spPr>
                    </p:sp>
                    <p:sp>
                      <p:nvSpPr>
                        <p:cNvPr id="216338" name="直接连接符 216337"/>
                        <p:cNvSpPr/>
                        <p:nvPr/>
                      </p:nvSpPr>
                      <p:spPr>
                        <a:xfrm>
                          <a:off x="4704" y="1680"/>
                          <a:ext cx="192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triangle" w="med" len="lg"/>
                          <a:tailEnd type="none" w="med" len="med"/>
                        </a:ln>
                      </p:spPr>
                    </p:sp>
                    <p:sp>
                      <p:nvSpPr>
                        <p:cNvPr id="216339" name="直接连接符 216338"/>
                        <p:cNvSpPr/>
                        <p:nvPr/>
                      </p:nvSpPr>
                      <p:spPr>
                        <a:xfrm>
                          <a:off x="4608" y="1824"/>
                          <a:ext cx="288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triangle" w="med" len="lg"/>
                          <a:tailEnd type="none" w="med" len="med"/>
                        </a:ln>
                      </p:spPr>
                    </p:sp>
                    <p:sp>
                      <p:nvSpPr>
                        <p:cNvPr id="216340" name="直接连接符 216339"/>
                        <p:cNvSpPr/>
                        <p:nvPr/>
                      </p:nvSpPr>
                      <p:spPr>
                        <a:xfrm>
                          <a:off x="4896" y="1056"/>
                          <a:ext cx="192" cy="0"/>
                        </a:xfrm>
                        <a:prstGeom prst="line">
                          <a:avLst/>
                        </a:prstGeom>
                        <a:ln w="28575" cap="flat" cmpd="sng">
                          <a:solidFill>
                            <a:srgbClr val="FF3300"/>
                          </a:solidFill>
                          <a:prstDash val="solid"/>
                          <a:headEnd type="none" w="med" len="med"/>
                          <a:tailEnd type="triangle" w="med" len="lg"/>
                        </a:ln>
                      </p:spPr>
                    </p:sp>
                  </p:grpSp>
                </p:grpSp>
              </p:grpSp>
              <p:sp>
                <p:nvSpPr>
                  <p:cNvPr id="216341" name="椭圆 216340"/>
                  <p:cNvSpPr/>
                  <p:nvPr/>
                </p:nvSpPr>
                <p:spPr>
                  <a:xfrm>
                    <a:off x="4848" y="672"/>
                    <a:ext cx="96" cy="96"/>
                  </a:xfrm>
                  <a:prstGeom prst="ellipse">
                    <a:avLst/>
                  </a:prstGeom>
                  <a:solidFill>
                    <a:srgbClr val="FF00FF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216342" name="椭圆 216341"/>
                  <p:cNvSpPr/>
                  <p:nvPr/>
                </p:nvSpPr>
                <p:spPr>
                  <a:xfrm>
                    <a:off x="4848" y="1920"/>
                    <a:ext cx="96" cy="96"/>
                  </a:xfrm>
                  <a:prstGeom prst="ellipse">
                    <a:avLst/>
                  </a:prstGeom>
                  <a:solidFill>
                    <a:srgbClr val="FF00FF"/>
                  </a:solidFill>
                  <a:ln w="9525" cap="flat" cmpd="sng">
                    <a:solidFill>
                      <a:schemeClr val="tx1"/>
                    </a:solidFill>
                    <a:prstDash val="solid"/>
                    <a:headEnd type="none" w="med" len="med"/>
                    <a:tailEnd type="none" w="med" len="med"/>
                  </a:ln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6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216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500"/>
                                        <p:tgtEl>
                                          <p:spTgt spid="216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7" dur="500"/>
                                        <p:tgtEl>
                                          <p:spTgt spid="216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2" dur="500"/>
                                        <p:tgtEl>
                                          <p:spTgt spid="216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216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160" grpId="0"/>
      <p:bldP spid="2161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87" name="直接连接符 176186"/>
          <p:cNvSpPr/>
          <p:nvPr/>
        </p:nvSpPr>
        <p:spPr>
          <a:xfrm flipH="1">
            <a:off x="9837738" y="230663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triangle" w="med" len="lg"/>
            <a:tailEnd type="none" w="med" len="med"/>
          </a:ln>
        </p:spPr>
      </p:sp>
      <p:sp>
        <p:nvSpPr>
          <p:cNvPr id="176130" name="文本框 176129"/>
          <p:cNvSpPr txBox="1"/>
          <p:nvPr/>
        </p:nvSpPr>
        <p:spPr>
          <a:xfrm>
            <a:off x="1884363" y="692151"/>
            <a:ext cx="5435600" cy="9890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10000"/>
              </a:spcBef>
            </a:pPr>
            <a:r>
              <a:rPr lang="zh-CN" altLang="zh-CN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三、</a:t>
            </a:r>
            <a:r>
              <a:rPr lang="zh-CN" altLang="en-US" sz="2800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</a:rPr>
              <a:t>强度分析</a:t>
            </a:r>
          </a:p>
          <a:p>
            <a:pPr algn="l">
              <a:spcBef>
                <a:spcPct val="10000"/>
              </a:spcBef>
            </a:pPr>
            <a:r>
              <a:rPr lang="en-US" altLang="zh-CN" sz="2800">
                <a:solidFill>
                  <a:srgbClr val="000066"/>
                </a:solidFill>
                <a:latin typeface="Times New Roman" panose="02020603050405020304" pitchFamily="18" charset="0"/>
              </a:rPr>
              <a:t>(Analysis of strength condition)</a:t>
            </a:r>
          </a:p>
        </p:txBody>
      </p:sp>
      <p:sp>
        <p:nvSpPr>
          <p:cNvPr id="176131" name="文本框 176130"/>
          <p:cNvSpPr txBox="1"/>
          <p:nvPr/>
        </p:nvSpPr>
        <p:spPr>
          <a:xfrm>
            <a:off x="1884364" y="1844675"/>
            <a:ext cx="4427537" cy="78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、主应力计算</a:t>
            </a:r>
          </a:p>
          <a:p>
            <a:pPr algn="l">
              <a:spcBef>
                <a:spcPct val="50000"/>
              </a:spcBef>
            </a:pPr>
            <a:r>
              <a:rPr lang="zh-CN" altLang="en-US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(Calculating principal stress)</a:t>
            </a:r>
            <a:endParaRPr lang="en-US" altLang="zh-CN" sz="2000">
              <a:solidFill>
                <a:srgbClr val="000066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pSp>
        <p:nvGrpSpPr>
          <p:cNvPr id="176171" name="组合 176170"/>
          <p:cNvGrpSpPr/>
          <p:nvPr/>
        </p:nvGrpSpPr>
        <p:grpSpPr>
          <a:xfrm>
            <a:off x="8389938" y="1392238"/>
            <a:ext cx="1600200" cy="1676400"/>
            <a:chOff x="3840" y="2736"/>
            <a:chExt cx="1008" cy="1056"/>
          </a:xfrm>
        </p:grpSpPr>
        <p:grpSp>
          <p:nvGrpSpPr>
            <p:cNvPr id="176172" name="组合 176171"/>
            <p:cNvGrpSpPr/>
            <p:nvPr/>
          </p:nvGrpSpPr>
          <p:grpSpPr>
            <a:xfrm>
              <a:off x="3840" y="2736"/>
              <a:ext cx="1008" cy="1056"/>
              <a:chOff x="3840" y="2736"/>
              <a:chExt cx="1008" cy="1056"/>
            </a:xfrm>
          </p:grpSpPr>
          <p:sp>
            <p:nvSpPr>
              <p:cNvPr id="176173" name="立方体 176172"/>
              <p:cNvSpPr/>
              <p:nvPr/>
            </p:nvSpPr>
            <p:spPr>
              <a:xfrm flipH="1">
                <a:off x="3840" y="2736"/>
                <a:ext cx="1008" cy="1056"/>
              </a:xfrm>
              <a:prstGeom prst="cube">
                <a:avLst>
                  <a:gd name="adj" fmla="val 29264"/>
                </a:avLst>
              </a:prstGeom>
              <a:solidFill>
                <a:srgbClr val="FF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174" name="文本框 176173"/>
              <p:cNvSpPr txBox="1"/>
              <p:nvPr/>
            </p:nvSpPr>
            <p:spPr>
              <a:xfrm>
                <a:off x="4272" y="316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1600" baseline="-25000">
                    <a:latin typeface="Times New Roman" panose="02020603050405020304" pitchFamily="18" charset="0"/>
                  </a:rPr>
                  <a:t>1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76175" name="直接连接符 176174"/>
            <p:cNvSpPr/>
            <p:nvPr/>
          </p:nvSpPr>
          <p:spPr>
            <a:xfrm>
              <a:off x="4560" y="2736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6176" name="直接连接符 176175"/>
            <p:cNvSpPr/>
            <p:nvPr/>
          </p:nvSpPr>
          <p:spPr>
            <a:xfrm>
              <a:off x="3840" y="3504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6177" name="直接连接符 176176"/>
            <p:cNvSpPr/>
            <p:nvPr/>
          </p:nvSpPr>
          <p:spPr>
            <a:xfrm>
              <a:off x="4560" y="3504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</p:grpSp>
      <p:grpSp>
        <p:nvGrpSpPr>
          <p:cNvPr id="176178" name="组合 176177"/>
          <p:cNvGrpSpPr/>
          <p:nvPr/>
        </p:nvGrpSpPr>
        <p:grpSpPr>
          <a:xfrm>
            <a:off x="8847138" y="2078038"/>
            <a:ext cx="762000" cy="381000"/>
            <a:chOff x="4128" y="3168"/>
            <a:chExt cx="480" cy="240"/>
          </a:xfrm>
        </p:grpSpPr>
        <p:sp>
          <p:nvSpPr>
            <p:cNvPr id="176179" name="直接连接符 176178"/>
            <p:cNvSpPr/>
            <p:nvPr/>
          </p:nvSpPr>
          <p:spPr>
            <a:xfrm flipH="1">
              <a:off x="4128" y="316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6180" name="直接连接符 176179"/>
            <p:cNvSpPr/>
            <p:nvPr/>
          </p:nvSpPr>
          <p:spPr>
            <a:xfrm flipH="1">
              <a:off x="4224" y="340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176181" name="组合 176180"/>
          <p:cNvGrpSpPr/>
          <p:nvPr/>
        </p:nvGrpSpPr>
        <p:grpSpPr>
          <a:xfrm>
            <a:off x="8389939" y="1697038"/>
            <a:ext cx="1666875" cy="838200"/>
            <a:chOff x="3840" y="2928"/>
            <a:chExt cx="1050" cy="528"/>
          </a:xfrm>
        </p:grpSpPr>
        <p:sp>
          <p:nvSpPr>
            <p:cNvPr id="176182" name="直接连接符 176181"/>
            <p:cNvSpPr/>
            <p:nvPr/>
          </p:nvSpPr>
          <p:spPr>
            <a:xfrm>
              <a:off x="3936" y="3168"/>
              <a:ext cx="192" cy="192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6183" name="直接连接符 176182"/>
            <p:cNvSpPr/>
            <p:nvPr/>
          </p:nvSpPr>
          <p:spPr>
            <a:xfrm>
              <a:off x="4608" y="3216"/>
              <a:ext cx="240" cy="24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6184" name="矩形 176183"/>
            <p:cNvSpPr/>
            <p:nvPr/>
          </p:nvSpPr>
          <p:spPr>
            <a:xfrm>
              <a:off x="3840" y="2928"/>
              <a:ext cx="1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endPara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6185" name="矩形 176184"/>
            <p:cNvSpPr/>
            <p:nvPr/>
          </p:nvSpPr>
          <p:spPr>
            <a:xfrm>
              <a:off x="4704" y="3024"/>
              <a:ext cx="1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endPara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graphicFrame>
        <p:nvGraphicFramePr>
          <p:cNvPr id="176191" name="对象 176190"/>
          <p:cNvGraphicFramePr/>
          <p:nvPr/>
        </p:nvGraphicFramePr>
        <p:xfrm>
          <a:off x="2279650" y="3068638"/>
          <a:ext cx="574040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r:id="rId3" imgW="5740400" imgH="965200" progId="Equation.3">
                  <p:embed/>
                </p:oleObj>
              </mc:Choice>
              <mc:Fallback>
                <p:oleObj r:id="rId3" imgW="5740400" imgH="965200" progId="Equation.3">
                  <p:embed/>
                  <p:pic>
                    <p:nvPicPr>
                      <p:cNvPr id="176191" name="对象 176190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279650" y="3068638"/>
                        <a:ext cx="5740400" cy="965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6192" name="对象 176191"/>
          <p:cNvGraphicFramePr/>
          <p:nvPr/>
        </p:nvGraphicFramePr>
        <p:xfrm>
          <a:off x="8328025" y="3357563"/>
          <a:ext cx="9525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r:id="rId5" imgW="951865" imgH="419100" progId="Equation.3">
                  <p:embed/>
                </p:oleObj>
              </mc:Choice>
              <mc:Fallback>
                <p:oleObj r:id="rId5" imgW="951865" imgH="419100" progId="Equation.3">
                  <p:embed/>
                  <p:pic>
                    <p:nvPicPr>
                      <p:cNvPr id="176192" name="对象 176191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8328025" y="3357563"/>
                        <a:ext cx="9525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93" name="文本框 176192"/>
          <p:cNvSpPr txBox="1"/>
          <p:nvPr/>
        </p:nvSpPr>
        <p:spPr>
          <a:xfrm>
            <a:off x="1906588" y="4076700"/>
            <a:ext cx="67818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、相当应力计算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(Calculating equal stress) </a:t>
            </a:r>
          </a:p>
        </p:txBody>
      </p:sp>
      <p:sp>
        <p:nvSpPr>
          <p:cNvPr id="176194" name="文本框 176193"/>
          <p:cNvSpPr txBox="1"/>
          <p:nvPr/>
        </p:nvSpPr>
        <p:spPr>
          <a:xfrm>
            <a:off x="1958975" y="4611688"/>
            <a:ext cx="46482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第三强度理论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计算相当力</a:t>
            </a:r>
          </a:p>
        </p:txBody>
      </p:sp>
      <p:graphicFrame>
        <p:nvGraphicFramePr>
          <p:cNvPr id="176195" name="对象 176194"/>
          <p:cNvGraphicFramePr/>
          <p:nvPr/>
        </p:nvGraphicFramePr>
        <p:xfrm>
          <a:off x="3111500" y="5013325"/>
          <a:ext cx="38481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r:id="rId7" imgW="3846195" imgH="520700" progId="Equation.3">
                  <p:embed/>
                </p:oleObj>
              </mc:Choice>
              <mc:Fallback>
                <p:oleObj r:id="rId7" imgW="3846195" imgH="520700" progId="Equation.3">
                  <p:embed/>
                  <p:pic>
                    <p:nvPicPr>
                      <p:cNvPr id="176195" name="对象 176194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111500" y="5013325"/>
                        <a:ext cx="38481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96" name="矩形 176195"/>
          <p:cNvSpPr/>
          <p:nvPr/>
        </p:nvSpPr>
        <p:spPr>
          <a:xfrm>
            <a:off x="2308226" y="5589588"/>
            <a:ext cx="3076483" cy="400110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第四强度理论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计算相当应力</a:t>
            </a:r>
          </a:p>
        </p:txBody>
      </p:sp>
      <p:graphicFrame>
        <p:nvGraphicFramePr>
          <p:cNvPr id="176197" name="对象 176196"/>
          <p:cNvGraphicFramePr/>
          <p:nvPr/>
        </p:nvGraphicFramePr>
        <p:xfrm>
          <a:off x="3216275" y="6161088"/>
          <a:ext cx="2413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9" imgW="2413000" imgH="508000" progId="Equation.3">
                  <p:embed/>
                </p:oleObj>
              </mc:Choice>
              <mc:Fallback>
                <p:oleObj r:id="rId9" imgW="2413000" imgH="508000" progId="Equation.3">
                  <p:embed/>
                  <p:pic>
                    <p:nvPicPr>
                      <p:cNvPr id="176197" name="对象 176196"/>
                      <p:cNvPicPr/>
                      <p:nvPr/>
                    </p:nvPicPr>
                    <p:blipFill>
                      <a:blip r:embed="rId10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3216275" y="6161088"/>
                        <a:ext cx="24130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6188" name="矩形 176187"/>
          <p:cNvSpPr/>
          <p:nvPr/>
        </p:nvSpPr>
        <p:spPr>
          <a:xfrm>
            <a:off x="7704139" y="1925639"/>
            <a:ext cx="338137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endParaRPr lang="en-US" altLang="zh-CN" sz="2800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6189" name="矩形 176188"/>
          <p:cNvSpPr/>
          <p:nvPr/>
        </p:nvSpPr>
        <p:spPr>
          <a:xfrm>
            <a:off x="10294939" y="1925639"/>
            <a:ext cx="338137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endParaRPr lang="en-US" altLang="zh-CN" sz="2800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6190" name="直接连接符 176189"/>
          <p:cNvSpPr/>
          <p:nvPr/>
        </p:nvSpPr>
        <p:spPr>
          <a:xfrm flipH="1">
            <a:off x="8008938" y="223043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lg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6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6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6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6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6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6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6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76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1" grpId="0" build="p"/>
      <p:bldP spid="176193" grpId="0"/>
      <p:bldP spid="176194" grpId="0"/>
      <p:bldP spid="1761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35" name="直接连接符 178234"/>
          <p:cNvSpPr/>
          <p:nvPr/>
        </p:nvSpPr>
        <p:spPr>
          <a:xfrm flipH="1">
            <a:off x="6789738" y="252253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triangle" w="med" len="lg"/>
            <a:tailEnd type="none" w="med" len="med"/>
          </a:ln>
        </p:spPr>
      </p:sp>
      <p:sp>
        <p:nvSpPr>
          <p:cNvPr id="178178" name="文本框 178177"/>
          <p:cNvSpPr txBox="1"/>
          <p:nvPr/>
        </p:nvSpPr>
        <p:spPr>
          <a:xfrm>
            <a:off x="1752600" y="700088"/>
            <a:ext cx="5638800" cy="5191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、强度校核</a:t>
            </a:r>
            <a:r>
              <a:rPr lang="zh-CN" altLang="en-US" sz="2800" dirty="0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（</a:t>
            </a:r>
            <a:r>
              <a:rPr lang="en-US" altLang="zh-CN">
                <a:solidFill>
                  <a:srgbClr val="000066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Check the strength)</a:t>
            </a:r>
            <a:r>
              <a:rPr lang="en-US" altLang="zh-CN" sz="2800">
                <a:latin typeface="Times New Roman" panose="02020603050405020304" pitchFamily="18" charset="0"/>
              </a:rPr>
              <a:t>         </a:t>
            </a:r>
            <a:endParaRPr lang="en-US" altLang="zh-CN">
              <a:latin typeface="Times New Roman" panose="02020603050405020304" pitchFamily="18" charset="0"/>
            </a:endParaRPr>
          </a:p>
        </p:txBody>
      </p:sp>
      <p:grpSp>
        <p:nvGrpSpPr>
          <p:cNvPr id="178219" name="组合 178218"/>
          <p:cNvGrpSpPr/>
          <p:nvPr/>
        </p:nvGrpSpPr>
        <p:grpSpPr>
          <a:xfrm>
            <a:off x="5341938" y="1608138"/>
            <a:ext cx="1600200" cy="1676400"/>
            <a:chOff x="3840" y="2736"/>
            <a:chExt cx="1008" cy="1056"/>
          </a:xfrm>
        </p:grpSpPr>
        <p:grpSp>
          <p:nvGrpSpPr>
            <p:cNvPr id="178220" name="组合 178219"/>
            <p:cNvGrpSpPr/>
            <p:nvPr/>
          </p:nvGrpSpPr>
          <p:grpSpPr>
            <a:xfrm>
              <a:off x="3840" y="2736"/>
              <a:ext cx="1008" cy="1056"/>
              <a:chOff x="3840" y="2736"/>
              <a:chExt cx="1008" cy="1056"/>
            </a:xfrm>
          </p:grpSpPr>
          <p:sp>
            <p:nvSpPr>
              <p:cNvPr id="178221" name="立方体 178220"/>
              <p:cNvSpPr/>
              <p:nvPr/>
            </p:nvSpPr>
            <p:spPr>
              <a:xfrm flipH="1">
                <a:off x="3840" y="2736"/>
                <a:ext cx="1008" cy="1056"/>
              </a:xfrm>
              <a:prstGeom prst="cube">
                <a:avLst>
                  <a:gd name="adj" fmla="val 29264"/>
                </a:avLst>
              </a:prstGeom>
              <a:solidFill>
                <a:srgbClr val="FF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222" name="文本框 178221"/>
              <p:cNvSpPr txBox="1"/>
              <p:nvPr/>
            </p:nvSpPr>
            <p:spPr>
              <a:xfrm>
                <a:off x="4272" y="316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1600" baseline="-25000">
                    <a:latin typeface="Times New Roman" panose="02020603050405020304" pitchFamily="18" charset="0"/>
                  </a:rPr>
                  <a:t>1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78223" name="直接连接符 178222"/>
            <p:cNvSpPr/>
            <p:nvPr/>
          </p:nvSpPr>
          <p:spPr>
            <a:xfrm>
              <a:off x="4560" y="2736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8224" name="直接连接符 178223"/>
            <p:cNvSpPr/>
            <p:nvPr/>
          </p:nvSpPr>
          <p:spPr>
            <a:xfrm>
              <a:off x="3840" y="3504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8225" name="直接连接符 178224"/>
            <p:cNvSpPr/>
            <p:nvPr/>
          </p:nvSpPr>
          <p:spPr>
            <a:xfrm>
              <a:off x="4560" y="3504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</p:grpSp>
      <p:grpSp>
        <p:nvGrpSpPr>
          <p:cNvPr id="178226" name="组合 178225"/>
          <p:cNvGrpSpPr/>
          <p:nvPr/>
        </p:nvGrpSpPr>
        <p:grpSpPr>
          <a:xfrm>
            <a:off x="5799138" y="2293938"/>
            <a:ext cx="762000" cy="381000"/>
            <a:chOff x="4128" y="3168"/>
            <a:chExt cx="480" cy="240"/>
          </a:xfrm>
        </p:grpSpPr>
        <p:sp>
          <p:nvSpPr>
            <p:cNvPr id="178227" name="直接连接符 178226"/>
            <p:cNvSpPr/>
            <p:nvPr/>
          </p:nvSpPr>
          <p:spPr>
            <a:xfrm flipH="1">
              <a:off x="4128" y="316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8228" name="直接连接符 178227"/>
            <p:cNvSpPr/>
            <p:nvPr/>
          </p:nvSpPr>
          <p:spPr>
            <a:xfrm flipH="1">
              <a:off x="4224" y="340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178229" name="组合 178228"/>
          <p:cNvGrpSpPr/>
          <p:nvPr/>
        </p:nvGrpSpPr>
        <p:grpSpPr>
          <a:xfrm>
            <a:off x="5341939" y="1912938"/>
            <a:ext cx="1666875" cy="838200"/>
            <a:chOff x="3840" y="2928"/>
            <a:chExt cx="1050" cy="528"/>
          </a:xfrm>
        </p:grpSpPr>
        <p:sp>
          <p:nvSpPr>
            <p:cNvPr id="178230" name="直接连接符 178229"/>
            <p:cNvSpPr/>
            <p:nvPr/>
          </p:nvSpPr>
          <p:spPr>
            <a:xfrm>
              <a:off x="3936" y="3168"/>
              <a:ext cx="192" cy="192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8231" name="直接连接符 178230"/>
            <p:cNvSpPr/>
            <p:nvPr/>
          </p:nvSpPr>
          <p:spPr>
            <a:xfrm>
              <a:off x="4608" y="3216"/>
              <a:ext cx="240" cy="24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8232" name="矩形 178231"/>
            <p:cNvSpPr/>
            <p:nvPr/>
          </p:nvSpPr>
          <p:spPr>
            <a:xfrm>
              <a:off x="3840" y="2928"/>
              <a:ext cx="1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endPara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  <p:sp>
          <p:nvSpPr>
            <p:cNvPr id="178233" name="矩形 178232"/>
            <p:cNvSpPr/>
            <p:nvPr/>
          </p:nvSpPr>
          <p:spPr>
            <a:xfrm>
              <a:off x="4704" y="3024"/>
              <a:ext cx="186" cy="2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sz="2000" i="1" dirty="0"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  <a:endParaRPr lang="en-US" altLang="zh-CN" sz="2800" i="1" dirty="0">
                <a:latin typeface="Times New Roman" panose="02020603050405020304" pitchFamily="18" charset="0"/>
                <a:sym typeface="Symbol" panose="05050102010706020507" pitchFamily="18" charset="2"/>
              </a:endParaRPr>
            </a:p>
          </p:txBody>
        </p:sp>
      </p:grpSp>
      <p:sp>
        <p:nvSpPr>
          <p:cNvPr id="178236" name="矩形 178235"/>
          <p:cNvSpPr/>
          <p:nvPr/>
        </p:nvSpPr>
        <p:spPr>
          <a:xfrm>
            <a:off x="4656139" y="2141539"/>
            <a:ext cx="338137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endParaRPr lang="en-US" altLang="zh-CN" sz="2800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8237" name="矩形 178236"/>
          <p:cNvSpPr/>
          <p:nvPr/>
        </p:nvSpPr>
        <p:spPr>
          <a:xfrm>
            <a:off x="7246939" y="2141539"/>
            <a:ext cx="338137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sz="2000" i="1" dirty="0"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endParaRPr lang="en-US" altLang="zh-CN" sz="2800" i="1" dirty="0">
              <a:latin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78238" name="直接连接符 178237"/>
          <p:cNvSpPr/>
          <p:nvPr/>
        </p:nvSpPr>
        <p:spPr>
          <a:xfrm flipH="1">
            <a:off x="4960938" y="244633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lg"/>
          </a:ln>
        </p:spPr>
      </p:sp>
      <p:graphicFrame>
        <p:nvGraphicFramePr>
          <p:cNvPr id="178240" name="对象 178239"/>
          <p:cNvGraphicFramePr/>
          <p:nvPr/>
        </p:nvGraphicFramePr>
        <p:xfrm>
          <a:off x="4727575" y="4017963"/>
          <a:ext cx="12192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r:id="rId3" imgW="1219200" imgH="419100" progId="Equation.3">
                  <p:embed/>
                </p:oleObj>
              </mc:Choice>
              <mc:Fallback>
                <p:oleObj r:id="rId3" imgW="1219200" imgH="419100" progId="Equation.3">
                  <p:embed/>
                  <p:pic>
                    <p:nvPicPr>
                      <p:cNvPr id="178240" name="对象 178239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4727575" y="4017963"/>
                        <a:ext cx="1219200" cy="4191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8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81" name="直接连接符 179280"/>
          <p:cNvSpPr/>
          <p:nvPr/>
        </p:nvSpPr>
        <p:spPr>
          <a:xfrm flipH="1">
            <a:off x="9120188" y="231933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triangle" w="med" len="lg"/>
            <a:tailEnd type="none" w="med" len="med"/>
          </a:ln>
        </p:spPr>
      </p:sp>
      <p:sp>
        <p:nvSpPr>
          <p:cNvPr id="179203" name="椭圆 179202"/>
          <p:cNvSpPr/>
          <p:nvPr/>
        </p:nvSpPr>
        <p:spPr>
          <a:xfrm>
            <a:off x="1828800" y="1773238"/>
            <a:ext cx="381000" cy="360362"/>
          </a:xfrm>
          <a:prstGeom prst="ellipse">
            <a:avLst/>
          </a:prstGeom>
          <a:solidFill>
            <a:srgbClr val="66FF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r>
              <a:rPr lang="en-US" altLang="zh-CN" sz="320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79208" name="文本框 179207"/>
          <p:cNvSpPr txBox="1"/>
          <p:nvPr/>
        </p:nvSpPr>
        <p:spPr>
          <a:xfrm>
            <a:off x="1847850" y="3284539"/>
            <a:ext cx="80772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该公式适用于图示的平面应力状态。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是危险点的正应力，</a:t>
            </a:r>
            <a:r>
              <a:rPr lang="en-US" altLang="zh-CN" i="1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</a:t>
            </a: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是危险点的切应力。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且横截面不限于圆形截面   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9248" name="文本框 179247"/>
          <p:cNvSpPr txBox="1"/>
          <p:nvPr/>
        </p:nvSpPr>
        <p:spPr>
          <a:xfrm>
            <a:off x="4495800" y="517526"/>
            <a:ext cx="2514600" cy="10064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sz="6000" u="sng" dirty="0">
                <a:solidFill>
                  <a:srgbClr val="FF33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讨  论</a:t>
            </a:r>
            <a:endParaRPr lang="zh-CN" altLang="en-US">
              <a:solidFill>
                <a:srgbClr val="FF33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  <a:ea typeface="隶书" panose="02010509060101010101" pitchFamily="49" charset="-122"/>
            </a:endParaRPr>
          </a:p>
        </p:txBody>
      </p:sp>
      <p:graphicFrame>
        <p:nvGraphicFramePr>
          <p:cNvPr id="179252" name="对象 179251"/>
          <p:cNvGraphicFramePr/>
          <p:nvPr/>
        </p:nvGraphicFramePr>
        <p:xfrm>
          <a:off x="2376488" y="1828800"/>
          <a:ext cx="37973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r:id="rId3" imgW="3795395" imgH="520700" progId="Equation.3">
                  <p:embed/>
                </p:oleObj>
              </mc:Choice>
              <mc:Fallback>
                <p:oleObj r:id="rId3" imgW="3795395" imgH="520700" progId="Equation.3">
                  <p:embed/>
                  <p:pic>
                    <p:nvPicPr>
                      <p:cNvPr id="179252" name="对象 179251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376488" y="1828800"/>
                        <a:ext cx="3797300" cy="5207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9253" name="对象 179252"/>
          <p:cNvGraphicFramePr/>
          <p:nvPr/>
        </p:nvGraphicFramePr>
        <p:xfrm>
          <a:off x="2455863" y="2633663"/>
          <a:ext cx="2413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5" imgW="2413000" imgH="508000" progId="Equation.3">
                  <p:embed/>
                </p:oleObj>
              </mc:Choice>
              <mc:Fallback>
                <p:oleObj r:id="rId5" imgW="2413000" imgH="508000" progId="Equation.3">
                  <p:embed/>
                  <p:pic>
                    <p:nvPicPr>
                      <p:cNvPr id="179253" name="对象 179252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55863" y="2633663"/>
                        <a:ext cx="2413000" cy="508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9282" name="组合 179281"/>
          <p:cNvGrpSpPr/>
          <p:nvPr/>
        </p:nvGrpSpPr>
        <p:grpSpPr>
          <a:xfrm>
            <a:off x="7691438" y="1465263"/>
            <a:ext cx="1600200" cy="1676400"/>
            <a:chOff x="3840" y="2736"/>
            <a:chExt cx="1008" cy="1056"/>
          </a:xfrm>
        </p:grpSpPr>
        <p:grpSp>
          <p:nvGrpSpPr>
            <p:cNvPr id="179283" name="组合 179282"/>
            <p:cNvGrpSpPr/>
            <p:nvPr/>
          </p:nvGrpSpPr>
          <p:grpSpPr>
            <a:xfrm>
              <a:off x="3840" y="2736"/>
              <a:ext cx="1008" cy="1056"/>
              <a:chOff x="3840" y="2736"/>
              <a:chExt cx="1008" cy="1056"/>
            </a:xfrm>
          </p:grpSpPr>
          <p:sp>
            <p:nvSpPr>
              <p:cNvPr id="179284" name="立方体 179283"/>
              <p:cNvSpPr/>
              <p:nvPr/>
            </p:nvSpPr>
            <p:spPr>
              <a:xfrm flipH="1">
                <a:off x="3840" y="2736"/>
                <a:ext cx="1008" cy="1056"/>
              </a:xfrm>
              <a:prstGeom prst="cube">
                <a:avLst>
                  <a:gd name="adj" fmla="val 29264"/>
                </a:avLst>
              </a:prstGeom>
              <a:solidFill>
                <a:srgbClr val="FF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9285" name="文本框 179284"/>
              <p:cNvSpPr txBox="1"/>
              <p:nvPr/>
            </p:nvSpPr>
            <p:spPr>
              <a:xfrm>
                <a:off x="4272" y="316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1600" baseline="-25000">
                    <a:latin typeface="Times New Roman" panose="02020603050405020304" pitchFamily="18" charset="0"/>
                  </a:rPr>
                  <a:t>1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79286" name="直接连接符 179285"/>
            <p:cNvSpPr/>
            <p:nvPr/>
          </p:nvSpPr>
          <p:spPr>
            <a:xfrm>
              <a:off x="4560" y="2736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9287" name="直接连接符 179286"/>
            <p:cNvSpPr/>
            <p:nvPr/>
          </p:nvSpPr>
          <p:spPr>
            <a:xfrm>
              <a:off x="3840" y="3504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179288" name="直接连接符 179287"/>
            <p:cNvSpPr/>
            <p:nvPr/>
          </p:nvSpPr>
          <p:spPr>
            <a:xfrm>
              <a:off x="4560" y="3504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</p:grpSp>
      <p:grpSp>
        <p:nvGrpSpPr>
          <p:cNvPr id="179289" name="组合 179288"/>
          <p:cNvGrpSpPr/>
          <p:nvPr/>
        </p:nvGrpSpPr>
        <p:grpSpPr>
          <a:xfrm>
            <a:off x="8213725" y="2151063"/>
            <a:ext cx="762000" cy="381000"/>
            <a:chOff x="4128" y="3168"/>
            <a:chExt cx="480" cy="240"/>
          </a:xfrm>
        </p:grpSpPr>
        <p:sp>
          <p:nvSpPr>
            <p:cNvPr id="179290" name="直接连接符 179289"/>
            <p:cNvSpPr/>
            <p:nvPr/>
          </p:nvSpPr>
          <p:spPr>
            <a:xfrm flipH="1">
              <a:off x="4128" y="316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9291" name="直接连接符 179290"/>
            <p:cNvSpPr/>
            <p:nvPr/>
          </p:nvSpPr>
          <p:spPr>
            <a:xfrm flipH="1">
              <a:off x="4224" y="340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179292" name="组合 179291"/>
          <p:cNvGrpSpPr/>
          <p:nvPr/>
        </p:nvGrpSpPr>
        <p:grpSpPr>
          <a:xfrm>
            <a:off x="7607300" y="1630363"/>
            <a:ext cx="1600200" cy="887412"/>
            <a:chOff x="1927" y="3234"/>
            <a:chExt cx="1008" cy="559"/>
          </a:xfrm>
        </p:grpSpPr>
        <p:sp>
          <p:nvSpPr>
            <p:cNvPr id="179293" name="直接连接符 179292"/>
            <p:cNvSpPr/>
            <p:nvPr/>
          </p:nvSpPr>
          <p:spPr>
            <a:xfrm>
              <a:off x="2023" y="3505"/>
              <a:ext cx="192" cy="192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179294" name="直接连接符 179293"/>
            <p:cNvSpPr/>
            <p:nvPr/>
          </p:nvSpPr>
          <p:spPr>
            <a:xfrm>
              <a:off x="2695" y="3553"/>
              <a:ext cx="240" cy="24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179295" name="矩形 179294"/>
            <p:cNvSpPr/>
            <p:nvPr/>
          </p:nvSpPr>
          <p:spPr>
            <a:xfrm>
              <a:off x="1927" y="3234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  <p:sp>
          <p:nvSpPr>
            <p:cNvPr id="179296" name="矩形 179295"/>
            <p:cNvSpPr/>
            <p:nvPr/>
          </p:nvSpPr>
          <p:spPr>
            <a:xfrm>
              <a:off x="2699" y="3339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</p:grpSp>
      <p:sp>
        <p:nvSpPr>
          <p:cNvPr id="179298" name="矩形 179297"/>
          <p:cNvSpPr/>
          <p:nvPr/>
        </p:nvSpPr>
        <p:spPr>
          <a:xfrm>
            <a:off x="6888163" y="1916113"/>
            <a:ext cx="3241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i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179299" name="直接连接符 179298"/>
          <p:cNvSpPr/>
          <p:nvPr/>
        </p:nvSpPr>
        <p:spPr>
          <a:xfrm flipH="1">
            <a:off x="7192963" y="2270125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none" w="med" len="med"/>
            <a:tailEnd type="triangle" w="med" len="lg"/>
          </a:ln>
        </p:spPr>
      </p:sp>
      <p:sp>
        <p:nvSpPr>
          <p:cNvPr id="179300" name="矩形 179299"/>
          <p:cNvSpPr/>
          <p:nvPr/>
        </p:nvSpPr>
        <p:spPr>
          <a:xfrm>
            <a:off x="9399588" y="1941513"/>
            <a:ext cx="324128" cy="369332"/>
          </a:xfrm>
          <a:prstGeom prst="rect">
            <a:avLst/>
          </a:prstGeom>
          <a:noFill/>
          <a:ln w="9525">
            <a:noFill/>
          </a:ln>
        </p:spPr>
        <p:txBody>
          <a:bodyPr wrap="none" anchor="t" anchorCtr="0">
            <a:spAutoFit/>
          </a:bodyPr>
          <a:lstStyle/>
          <a:p>
            <a:pPr algn="l"/>
            <a:r>
              <a:rPr lang="en-US" altLang="zh-CN" i="1" dirty="0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pitchFamily="18" charset="0"/>
                <a:sym typeface="Symbol" panose="05050102010706020507" pitchFamily="18" charset="2"/>
              </a:rPr>
              <a:t></a:t>
            </a:r>
          </a:p>
        </p:txBody>
      </p:sp>
      <p:sp>
        <p:nvSpPr>
          <p:cNvPr id="179302" name="文本框 179301"/>
          <p:cNvSpPr txBox="1"/>
          <p:nvPr/>
        </p:nvSpPr>
        <p:spPr>
          <a:xfrm>
            <a:off x="1847851" y="4365625"/>
            <a:ext cx="8208963" cy="7848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该公式适用于 弯，扭</a:t>
            </a:r>
            <a:r>
              <a:rPr lang="zh-CN" altLang="en-US" u="sng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组合变形；拉（压）与扭转的组合</a:t>
            </a:r>
          </a:p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变形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;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以及 拉（压），扭转 与 弯曲的组合变形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179305" name="直接连接符 179304"/>
          <p:cNvSpPr/>
          <p:nvPr/>
        </p:nvSpPr>
        <p:spPr>
          <a:xfrm>
            <a:off x="4367213" y="4797425"/>
            <a:ext cx="990600" cy="0"/>
          </a:xfrm>
          <a:prstGeom prst="line">
            <a:avLst/>
          </a:prstGeom>
          <a:ln w="38100" cap="flat" cmpd="sng">
            <a:pattFill prst="pct80">
              <a:fgClr>
                <a:schemeClr val="accent2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  <p:sp>
        <p:nvSpPr>
          <p:cNvPr id="179306" name="直接连接符 179305"/>
          <p:cNvSpPr/>
          <p:nvPr/>
        </p:nvSpPr>
        <p:spPr>
          <a:xfrm>
            <a:off x="6842125" y="4797425"/>
            <a:ext cx="2133600" cy="0"/>
          </a:xfrm>
          <a:prstGeom prst="line">
            <a:avLst/>
          </a:prstGeom>
          <a:ln w="38100" cap="flat" cmpd="sng">
            <a:pattFill prst="pct80">
              <a:fgClr>
                <a:schemeClr val="accent2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  <p:sp>
        <p:nvSpPr>
          <p:cNvPr id="179307" name="直接连接符 179306"/>
          <p:cNvSpPr/>
          <p:nvPr/>
        </p:nvSpPr>
        <p:spPr>
          <a:xfrm>
            <a:off x="3322638" y="5373688"/>
            <a:ext cx="3276600" cy="0"/>
          </a:xfrm>
          <a:prstGeom prst="line">
            <a:avLst/>
          </a:prstGeom>
          <a:ln w="38100" cap="flat" cmpd="sng">
            <a:pattFill prst="pct80">
              <a:fgClr>
                <a:schemeClr val="accent2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9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9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79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79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9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500"/>
                                        <p:tgtEl>
                                          <p:spTgt spid="17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5" dur="500"/>
                                        <p:tgtEl>
                                          <p:spTgt spid="17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179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3" grpId="0" animBg="1"/>
      <p:bldP spid="179208" grpId="0"/>
      <p:bldP spid="1793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75" name="文本框 218174"/>
          <p:cNvSpPr txBox="1"/>
          <p:nvPr/>
        </p:nvSpPr>
        <p:spPr>
          <a:xfrm>
            <a:off x="2133600" y="2636838"/>
            <a:ext cx="73914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弯、扭组合变形时，相应的相当应力表达式可改写为</a:t>
            </a:r>
            <a:endParaRPr lang="zh-CN" altLang="en-US" sz="200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graphicFrame>
        <p:nvGraphicFramePr>
          <p:cNvPr id="218176" name="对象 218175"/>
          <p:cNvGraphicFramePr/>
          <p:nvPr/>
        </p:nvGraphicFramePr>
        <p:xfrm>
          <a:off x="2135188" y="3349625"/>
          <a:ext cx="7099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r:id="rId3" imgW="7099300" imgH="1016000" progId="Equation.3">
                  <p:embed/>
                </p:oleObj>
              </mc:Choice>
              <mc:Fallback>
                <p:oleObj r:id="rId3" imgW="7099300" imgH="1016000" progId="Equation.3">
                  <p:embed/>
                  <p:pic>
                    <p:nvPicPr>
                      <p:cNvPr id="218176" name="对象 218175"/>
                      <p:cNvPicPr/>
                      <p:nvPr/>
                    </p:nvPicPr>
                    <p:blipFill>
                      <a:blip r:embed="rId4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35188" y="3349625"/>
                        <a:ext cx="70993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8177" name="对象 218176"/>
          <p:cNvGraphicFramePr/>
          <p:nvPr/>
        </p:nvGraphicFramePr>
        <p:xfrm>
          <a:off x="2178050" y="4429125"/>
          <a:ext cx="77343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5" imgW="7734300" imgH="1016000" progId="Equation.3">
                  <p:embed/>
                </p:oleObj>
              </mc:Choice>
              <mc:Fallback>
                <p:oleObj r:id="rId5" imgW="7734300" imgH="1016000" progId="Equation.3">
                  <p:embed/>
                  <p:pic>
                    <p:nvPicPr>
                      <p:cNvPr id="218177" name="对象 218176"/>
                      <p:cNvPicPr/>
                      <p:nvPr/>
                    </p:nvPicPr>
                    <p:blipFill>
                      <a:blip r:embed="rId6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178050" y="4429125"/>
                        <a:ext cx="7734300" cy="1016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78" name="文本框 218177"/>
          <p:cNvSpPr txBox="1"/>
          <p:nvPr/>
        </p:nvSpPr>
        <p:spPr>
          <a:xfrm>
            <a:off x="2419350" y="908050"/>
            <a:ext cx="3048000" cy="36933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  <a:sym typeface="Wingdings 2" panose="05020102010507070707" pitchFamily="18" charset="2"/>
              </a:rPr>
              <a:t>对于圆形截面杆有</a:t>
            </a:r>
            <a:endParaRPr lang="zh-CN" altLang="en-US" dirty="0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8179" name="椭圆 218178"/>
          <p:cNvSpPr/>
          <p:nvPr/>
        </p:nvSpPr>
        <p:spPr>
          <a:xfrm>
            <a:off x="1970088" y="981075"/>
            <a:ext cx="381000" cy="381000"/>
          </a:xfrm>
          <a:prstGeom prst="ellipse">
            <a:avLst/>
          </a:prstGeom>
          <a:solidFill>
            <a:srgbClr val="66FFFF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/>
          <a:lstStyle/>
          <a:p>
            <a:r>
              <a:rPr lang="en-US" altLang="zh-CN">
                <a:latin typeface="Times New Roman" panose="02020603050405020304" pitchFamily="18" charset="0"/>
              </a:rPr>
              <a:t>2</a:t>
            </a:r>
          </a:p>
        </p:txBody>
      </p:sp>
      <p:graphicFrame>
        <p:nvGraphicFramePr>
          <p:cNvPr id="218180" name="对象 218179"/>
          <p:cNvGraphicFramePr/>
          <p:nvPr/>
        </p:nvGraphicFramePr>
        <p:xfrm>
          <a:off x="2495550" y="1484313"/>
          <a:ext cx="22860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7" imgW="2286000" imgH="889000" progId="Equation.3">
                  <p:embed/>
                </p:oleObj>
              </mc:Choice>
              <mc:Fallback>
                <p:oleObj r:id="rId7" imgW="2286000" imgH="889000" progId="Equation.3">
                  <p:embed/>
                  <p:pic>
                    <p:nvPicPr>
                      <p:cNvPr id="218180" name="对象 218179"/>
                      <p:cNvPicPr/>
                      <p:nvPr/>
                    </p:nvPicPr>
                    <p:blipFill>
                      <a:blip r:embed="rId8">
                        <a:clrChange>
                          <a:clrFrom>
                            <a:srgbClr val="000000"/>
                          </a:clrFrom>
                          <a:clrTo>
                            <a:srgbClr val="006600"/>
                          </a:clrTo>
                        </a:clrChange>
                      </a:blip>
                      <a:stretch>
                        <a:fillRect/>
                      </a:stretch>
                    </p:blipFill>
                    <p:spPr>
                      <a:xfrm>
                        <a:off x="2495550" y="1484313"/>
                        <a:ext cx="2286000" cy="8890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8181" name="直接连接符 218180"/>
          <p:cNvSpPr/>
          <p:nvPr/>
        </p:nvSpPr>
        <p:spPr>
          <a:xfrm flipH="1">
            <a:off x="9526588" y="1792288"/>
            <a:ext cx="609600" cy="0"/>
          </a:xfrm>
          <a:prstGeom prst="line">
            <a:avLst/>
          </a:prstGeom>
          <a:ln w="38100" cap="flat" cmpd="sng">
            <a:solidFill>
              <a:srgbClr val="FF3300"/>
            </a:solidFill>
            <a:prstDash val="solid"/>
            <a:headEnd type="triangle" w="med" len="lg"/>
            <a:tailEnd type="none" w="med" len="med"/>
          </a:ln>
        </p:spPr>
      </p:sp>
      <p:grpSp>
        <p:nvGrpSpPr>
          <p:cNvPr id="218182" name="组合 218181"/>
          <p:cNvGrpSpPr/>
          <p:nvPr/>
        </p:nvGrpSpPr>
        <p:grpSpPr>
          <a:xfrm>
            <a:off x="8112125" y="908050"/>
            <a:ext cx="1600200" cy="1676400"/>
            <a:chOff x="3840" y="2736"/>
            <a:chExt cx="1008" cy="1056"/>
          </a:xfrm>
        </p:grpSpPr>
        <p:grpSp>
          <p:nvGrpSpPr>
            <p:cNvPr id="218183" name="组合 218182"/>
            <p:cNvGrpSpPr/>
            <p:nvPr/>
          </p:nvGrpSpPr>
          <p:grpSpPr>
            <a:xfrm>
              <a:off x="3840" y="2736"/>
              <a:ext cx="1008" cy="1056"/>
              <a:chOff x="3840" y="2736"/>
              <a:chExt cx="1008" cy="1056"/>
            </a:xfrm>
          </p:grpSpPr>
          <p:sp>
            <p:nvSpPr>
              <p:cNvPr id="218184" name="立方体 218183"/>
              <p:cNvSpPr/>
              <p:nvPr/>
            </p:nvSpPr>
            <p:spPr>
              <a:xfrm flipH="1">
                <a:off x="3840" y="2736"/>
                <a:ext cx="1008" cy="1056"/>
              </a:xfrm>
              <a:prstGeom prst="cube">
                <a:avLst>
                  <a:gd name="adj" fmla="val 29264"/>
                </a:avLst>
              </a:prstGeom>
              <a:solidFill>
                <a:srgbClr val="FFFFCC"/>
              </a:solidFill>
              <a:ln w="9525" cap="flat" cmpd="sng">
                <a:solidFill>
                  <a:schemeClr val="tx1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8185" name="文本框 218184"/>
              <p:cNvSpPr txBox="1"/>
              <p:nvPr/>
            </p:nvSpPr>
            <p:spPr>
              <a:xfrm>
                <a:off x="4272" y="3168"/>
                <a:ext cx="480" cy="25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zh-CN" sz="2000" i="1">
                    <a:effectLst>
                      <a:outerShdw blurRad="38100" dist="38100" dir="2700000">
                        <a:srgbClr val="FFFFFF"/>
                      </a:outerShdw>
                    </a:effectLst>
                    <a:latin typeface="Times New Roman" panose="02020603050405020304" pitchFamily="18" charset="0"/>
                  </a:rPr>
                  <a:t>C</a:t>
                </a:r>
                <a:r>
                  <a:rPr lang="en-US" altLang="zh-CN" sz="1600" baseline="-25000">
                    <a:latin typeface="Times New Roman" panose="02020603050405020304" pitchFamily="18" charset="0"/>
                  </a:rPr>
                  <a:t>1</a:t>
                </a:r>
                <a:endParaRPr lang="en-US" altLang="zh-CN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18186" name="直接连接符 218185"/>
            <p:cNvSpPr/>
            <p:nvPr/>
          </p:nvSpPr>
          <p:spPr>
            <a:xfrm>
              <a:off x="4560" y="2736"/>
              <a:ext cx="0" cy="7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218187" name="直接连接符 218186"/>
            <p:cNvSpPr/>
            <p:nvPr/>
          </p:nvSpPr>
          <p:spPr>
            <a:xfrm>
              <a:off x="3840" y="3504"/>
              <a:ext cx="72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  <p:sp>
          <p:nvSpPr>
            <p:cNvPr id="218188" name="直接连接符 218187"/>
            <p:cNvSpPr/>
            <p:nvPr/>
          </p:nvSpPr>
          <p:spPr>
            <a:xfrm>
              <a:off x="4560" y="3504"/>
              <a:ext cx="288" cy="28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lgDashDot"/>
              <a:headEnd type="none" w="med" len="med"/>
              <a:tailEnd type="none" w="med" len="med"/>
            </a:ln>
          </p:spPr>
        </p:sp>
      </p:grpSp>
      <p:grpSp>
        <p:nvGrpSpPr>
          <p:cNvPr id="218189" name="组合 218188"/>
          <p:cNvGrpSpPr/>
          <p:nvPr/>
        </p:nvGrpSpPr>
        <p:grpSpPr>
          <a:xfrm>
            <a:off x="8718550" y="1593850"/>
            <a:ext cx="762000" cy="381000"/>
            <a:chOff x="4128" y="3168"/>
            <a:chExt cx="480" cy="240"/>
          </a:xfrm>
        </p:grpSpPr>
        <p:sp>
          <p:nvSpPr>
            <p:cNvPr id="218190" name="直接连接符 218189"/>
            <p:cNvSpPr/>
            <p:nvPr/>
          </p:nvSpPr>
          <p:spPr>
            <a:xfrm flipH="1">
              <a:off x="4128" y="316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218191" name="直接连接符 218190"/>
            <p:cNvSpPr/>
            <p:nvPr/>
          </p:nvSpPr>
          <p:spPr>
            <a:xfrm flipH="1">
              <a:off x="4224" y="3408"/>
              <a:ext cx="384" cy="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</p:grpSp>
      <p:grpSp>
        <p:nvGrpSpPr>
          <p:cNvPr id="218192" name="组合 218191"/>
          <p:cNvGrpSpPr/>
          <p:nvPr/>
        </p:nvGrpSpPr>
        <p:grpSpPr>
          <a:xfrm>
            <a:off x="8112125" y="1073151"/>
            <a:ext cx="1600200" cy="887413"/>
            <a:chOff x="1927" y="3234"/>
            <a:chExt cx="1008" cy="559"/>
          </a:xfrm>
        </p:grpSpPr>
        <p:sp>
          <p:nvSpPr>
            <p:cNvPr id="218193" name="直接连接符 218192"/>
            <p:cNvSpPr/>
            <p:nvPr/>
          </p:nvSpPr>
          <p:spPr>
            <a:xfrm>
              <a:off x="2023" y="3505"/>
              <a:ext cx="192" cy="192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18194" name="直接连接符 218193"/>
            <p:cNvSpPr/>
            <p:nvPr/>
          </p:nvSpPr>
          <p:spPr>
            <a:xfrm>
              <a:off x="2695" y="3553"/>
              <a:ext cx="240" cy="240"/>
            </a:xfrm>
            <a:prstGeom prst="line">
              <a:avLst/>
            </a:prstGeom>
            <a:ln w="38100" cap="flat" cmpd="sng">
              <a:solidFill>
                <a:srgbClr val="CC00FF"/>
              </a:solidFill>
              <a:prstDash val="sysDot"/>
              <a:headEnd type="triangle" w="med" len="lg"/>
              <a:tailEnd type="none" w="med" len="med"/>
            </a:ln>
          </p:spPr>
        </p:sp>
        <p:sp>
          <p:nvSpPr>
            <p:cNvPr id="218195" name="矩形 218194"/>
            <p:cNvSpPr/>
            <p:nvPr/>
          </p:nvSpPr>
          <p:spPr>
            <a:xfrm>
              <a:off x="1927" y="3234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  <p:sp>
          <p:nvSpPr>
            <p:cNvPr id="218196" name="矩形 218195"/>
            <p:cNvSpPr/>
            <p:nvPr/>
          </p:nvSpPr>
          <p:spPr>
            <a:xfrm>
              <a:off x="2699" y="3339"/>
              <a:ext cx="180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</a:t>
              </a:r>
            </a:p>
          </p:txBody>
        </p:sp>
      </p:grpSp>
      <p:grpSp>
        <p:nvGrpSpPr>
          <p:cNvPr id="218197" name="组合 218196"/>
          <p:cNvGrpSpPr/>
          <p:nvPr/>
        </p:nvGrpSpPr>
        <p:grpSpPr>
          <a:xfrm>
            <a:off x="7392989" y="1382719"/>
            <a:ext cx="2835275" cy="395288"/>
            <a:chOff x="3334" y="3006"/>
            <a:chExt cx="1786" cy="249"/>
          </a:xfrm>
        </p:grpSpPr>
        <p:sp>
          <p:nvSpPr>
            <p:cNvPr id="218198" name="矩形 218197"/>
            <p:cNvSpPr/>
            <p:nvPr/>
          </p:nvSpPr>
          <p:spPr>
            <a:xfrm>
              <a:off x="3334" y="3006"/>
              <a:ext cx="2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/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</a:p>
          </p:txBody>
        </p:sp>
        <p:sp>
          <p:nvSpPr>
            <p:cNvPr id="218199" name="直接连接符 218198"/>
            <p:cNvSpPr/>
            <p:nvPr/>
          </p:nvSpPr>
          <p:spPr>
            <a:xfrm flipH="1">
              <a:off x="3526" y="3229"/>
              <a:ext cx="384" cy="0"/>
            </a:xfrm>
            <a:prstGeom prst="line">
              <a:avLst/>
            </a:prstGeom>
            <a:ln w="38100" cap="flat" cmpd="sng">
              <a:solidFill>
                <a:srgbClr val="FF3300"/>
              </a:solidFill>
              <a:prstDash val="solid"/>
              <a:headEnd type="none" w="med" len="med"/>
              <a:tailEnd type="triangle" w="med" len="lg"/>
            </a:ln>
          </p:spPr>
        </p:sp>
        <p:sp>
          <p:nvSpPr>
            <p:cNvPr id="218200" name="矩形 218199"/>
            <p:cNvSpPr/>
            <p:nvPr/>
          </p:nvSpPr>
          <p:spPr>
            <a:xfrm>
              <a:off x="4916" y="3022"/>
              <a:ext cx="204" cy="2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 anchorCtr="0">
              <a:spAutoFit/>
            </a:bodyPr>
            <a:lstStyle/>
            <a:p>
              <a:pPr algn="l"/>
              <a:r>
                <a:rPr lang="en-US" altLang="zh-CN" i="1" dirty="0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pitchFamily="18" charset="0"/>
                  <a:sym typeface="Symbol" panose="05050102010706020507" pitchFamily="18" charset="2"/>
                </a:rPr>
                <a:t></a:t>
              </a:r>
            </a:p>
          </p:txBody>
        </p:sp>
      </p:grpSp>
      <p:sp>
        <p:nvSpPr>
          <p:cNvPr id="218202" name="文本框 218201"/>
          <p:cNvSpPr txBox="1"/>
          <p:nvPr/>
        </p:nvSpPr>
        <p:spPr>
          <a:xfrm>
            <a:off x="1828800" y="5481639"/>
            <a:ext cx="8305800" cy="646331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式中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W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为杆的抗弯截面系数。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M</a:t>
            </a:r>
            <a:r>
              <a:rPr lang="zh-CN" altLang="en-US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，</a:t>
            </a:r>
            <a:r>
              <a:rPr lang="en-US" altLang="zh-CN" i="1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分别为危险截面的弯矩和扭矩</a:t>
            </a:r>
            <a:r>
              <a:rPr lang="en-US" altLang="zh-CN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rgbClr val="006600"/>
                </a:solidFill>
                <a:effectLst>
                  <a:outerShdw blurRad="38100" dist="38100" dir="2700000">
                    <a:srgbClr val="000000"/>
                  </a:outerShdw>
                </a:effectLst>
                <a:latin typeface="Times New Roman" panose="02020603050405020304" pitchFamily="18" charset="0"/>
              </a:rPr>
              <a:t>以上两式只适用于 弯，扭 组合变形下的圆截面杆。</a:t>
            </a:r>
            <a:endParaRPr lang="zh-CN" altLang="en-US">
              <a:solidFill>
                <a:srgbClr val="006600"/>
              </a:solidFill>
              <a:effectLst>
                <a:outerShdw blurRad="38100" dist="38100" dir="2700000">
                  <a:srgbClr val="000000"/>
                </a:outerShdw>
              </a:effectLst>
              <a:latin typeface="Times New Roman" panose="02020603050405020304" pitchFamily="18" charset="0"/>
            </a:endParaRPr>
          </a:p>
        </p:txBody>
      </p:sp>
      <p:sp>
        <p:nvSpPr>
          <p:cNvPr id="218203" name="直接连接符 218202"/>
          <p:cNvSpPr/>
          <p:nvPr/>
        </p:nvSpPr>
        <p:spPr>
          <a:xfrm>
            <a:off x="5829300" y="6299200"/>
            <a:ext cx="914400" cy="0"/>
          </a:xfrm>
          <a:prstGeom prst="line">
            <a:avLst/>
          </a:prstGeom>
          <a:ln w="38100" cap="flat" cmpd="sng">
            <a:pattFill prst="pct80">
              <a:fgClr>
                <a:srgbClr val="006600"/>
              </a:fgClr>
              <a:bgClr>
                <a:srgbClr val="FFFFFF"/>
              </a:bgClr>
            </a:pattFill>
            <a:prstDash val="solid"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8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18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8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18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18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18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21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175" grpId="0"/>
      <p:bldP spid="218178" grpId="0"/>
      <p:bldP spid="218179" grpId="0" animBg="1"/>
      <p:bldP spid="21820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247,&quot;width&quot;:13660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1979</Words>
  <Application>Microsoft Office PowerPoint</Application>
  <PresentationFormat>宽屏</PresentationFormat>
  <Paragraphs>587</Paragraphs>
  <Slides>44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44</vt:i4>
      </vt:variant>
    </vt:vector>
  </HeadingPairs>
  <TitlesOfParts>
    <vt:vector size="59" baseType="lpstr">
      <vt:lpstr>Technic</vt:lpstr>
      <vt:lpstr>等线</vt:lpstr>
      <vt:lpstr>等线 Light</vt:lpstr>
      <vt:lpstr>黑体</vt:lpstr>
      <vt:lpstr>楷体_GB2312</vt:lpstr>
      <vt:lpstr>隶书</vt:lpstr>
      <vt:lpstr>宋体</vt:lpstr>
      <vt:lpstr>Arial</vt:lpstr>
      <vt:lpstr>Symbol</vt:lpstr>
      <vt:lpstr>Times New Roman</vt:lpstr>
      <vt:lpstr>Wingdings</vt:lpstr>
      <vt:lpstr>Wingdings 2</vt:lpstr>
      <vt:lpstr>Office 主题​​</vt:lpstr>
      <vt:lpstr>Equation.3</vt:lpstr>
      <vt:lpstr>Equation.DSMT4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Xeon Yang</dc:creator>
  <cp:lastModifiedBy>Xeon Yang</cp:lastModifiedBy>
  <cp:revision>22</cp:revision>
  <dcterms:created xsi:type="dcterms:W3CDTF">2021-06-23T11:31:06Z</dcterms:created>
  <dcterms:modified xsi:type="dcterms:W3CDTF">2021-06-28T14:36:12Z</dcterms:modified>
</cp:coreProperties>
</file>